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92"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sorterViewPr>
    <p:cViewPr>
      <p:scale>
        <a:sx n="48" d="100"/>
        <a:sy n="48"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32C20D38-0FCA-4F8B-A8FA-DC61B0C68BB6}" type="datetimeFigureOut">
              <a:rPr lang="en-GB" smtClean="0"/>
              <a:t>09/01/2012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C3D9335-8760-44EE-A8E7-DE33A9EC6303}" type="slidenum">
              <a:rPr lang="en-GB" smtClean="0"/>
              <a:t>‹#›</a:t>
            </a:fld>
            <a:endParaRPr lang="en-GB"/>
          </a:p>
        </p:txBody>
      </p:sp>
    </p:spTree>
    <p:extLst>
      <p:ext uri="{BB962C8B-B14F-4D97-AF65-F5344CB8AC3E}">
        <p14:creationId xmlns:p14="http://schemas.microsoft.com/office/powerpoint/2010/main" val="274457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32C20D38-0FCA-4F8B-A8FA-DC61B0C68BB6}" type="datetimeFigureOut">
              <a:rPr lang="en-GB" smtClean="0"/>
              <a:t>09/01/2012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C3D9335-8760-44EE-A8E7-DE33A9EC6303}" type="slidenum">
              <a:rPr lang="en-GB" smtClean="0"/>
              <a:t>‹#›</a:t>
            </a:fld>
            <a:endParaRPr lang="en-GB"/>
          </a:p>
        </p:txBody>
      </p:sp>
    </p:spTree>
    <p:extLst>
      <p:ext uri="{BB962C8B-B14F-4D97-AF65-F5344CB8AC3E}">
        <p14:creationId xmlns:p14="http://schemas.microsoft.com/office/powerpoint/2010/main" val="36061440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32C20D38-0FCA-4F8B-A8FA-DC61B0C68BB6}" type="datetimeFigureOut">
              <a:rPr lang="en-GB" smtClean="0"/>
              <a:t>09/01/2012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C3D9335-8760-44EE-A8E7-DE33A9EC6303}" type="slidenum">
              <a:rPr lang="en-GB" smtClean="0"/>
              <a:t>‹#›</a:t>
            </a:fld>
            <a:endParaRPr lang="en-GB"/>
          </a:p>
        </p:txBody>
      </p:sp>
    </p:spTree>
    <p:extLst>
      <p:ext uri="{BB962C8B-B14F-4D97-AF65-F5344CB8AC3E}">
        <p14:creationId xmlns:p14="http://schemas.microsoft.com/office/powerpoint/2010/main" val="690508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32C20D38-0FCA-4F8B-A8FA-DC61B0C68BB6}" type="datetimeFigureOut">
              <a:rPr lang="en-GB" smtClean="0"/>
              <a:t>09/01/2012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C3D9335-8760-44EE-A8E7-DE33A9EC6303}" type="slidenum">
              <a:rPr lang="en-GB" smtClean="0"/>
              <a:t>‹#›</a:t>
            </a:fld>
            <a:endParaRPr lang="en-GB"/>
          </a:p>
        </p:txBody>
      </p:sp>
    </p:spTree>
    <p:extLst>
      <p:ext uri="{BB962C8B-B14F-4D97-AF65-F5344CB8AC3E}">
        <p14:creationId xmlns:p14="http://schemas.microsoft.com/office/powerpoint/2010/main" val="20475770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2C20D38-0FCA-4F8B-A8FA-DC61B0C68BB6}" type="datetimeFigureOut">
              <a:rPr lang="en-GB" smtClean="0"/>
              <a:t>09/01/2012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C3D9335-8760-44EE-A8E7-DE33A9EC6303}" type="slidenum">
              <a:rPr lang="en-GB" smtClean="0"/>
              <a:t>‹#›</a:t>
            </a:fld>
            <a:endParaRPr lang="en-GB"/>
          </a:p>
        </p:txBody>
      </p:sp>
    </p:spTree>
    <p:extLst>
      <p:ext uri="{BB962C8B-B14F-4D97-AF65-F5344CB8AC3E}">
        <p14:creationId xmlns:p14="http://schemas.microsoft.com/office/powerpoint/2010/main" val="41772999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32C20D38-0FCA-4F8B-A8FA-DC61B0C68BB6}" type="datetimeFigureOut">
              <a:rPr lang="en-GB" smtClean="0"/>
              <a:t>09/01/2012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C3D9335-8760-44EE-A8E7-DE33A9EC6303}" type="slidenum">
              <a:rPr lang="en-GB" smtClean="0"/>
              <a:t>‹#›</a:t>
            </a:fld>
            <a:endParaRPr lang="en-GB"/>
          </a:p>
        </p:txBody>
      </p:sp>
    </p:spTree>
    <p:extLst>
      <p:ext uri="{BB962C8B-B14F-4D97-AF65-F5344CB8AC3E}">
        <p14:creationId xmlns:p14="http://schemas.microsoft.com/office/powerpoint/2010/main" val="1445857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32C20D38-0FCA-4F8B-A8FA-DC61B0C68BB6}" type="datetimeFigureOut">
              <a:rPr lang="en-GB" smtClean="0"/>
              <a:t>09/01/2012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C3D9335-8760-44EE-A8E7-DE33A9EC6303}" type="slidenum">
              <a:rPr lang="en-GB" smtClean="0"/>
              <a:t>‹#›</a:t>
            </a:fld>
            <a:endParaRPr lang="en-GB"/>
          </a:p>
        </p:txBody>
      </p:sp>
    </p:spTree>
    <p:extLst>
      <p:ext uri="{BB962C8B-B14F-4D97-AF65-F5344CB8AC3E}">
        <p14:creationId xmlns:p14="http://schemas.microsoft.com/office/powerpoint/2010/main" val="34656727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32C20D38-0FCA-4F8B-A8FA-DC61B0C68BB6}" type="datetimeFigureOut">
              <a:rPr lang="en-GB" smtClean="0"/>
              <a:t>09/01/2012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C3D9335-8760-44EE-A8E7-DE33A9EC6303}" type="slidenum">
              <a:rPr lang="en-GB" smtClean="0"/>
              <a:t>‹#›</a:t>
            </a:fld>
            <a:endParaRPr lang="en-GB"/>
          </a:p>
        </p:txBody>
      </p:sp>
    </p:spTree>
    <p:extLst>
      <p:ext uri="{BB962C8B-B14F-4D97-AF65-F5344CB8AC3E}">
        <p14:creationId xmlns:p14="http://schemas.microsoft.com/office/powerpoint/2010/main" val="8979645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C20D38-0FCA-4F8B-A8FA-DC61B0C68BB6}" type="datetimeFigureOut">
              <a:rPr lang="en-GB" smtClean="0"/>
              <a:t>09/01/2012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C3D9335-8760-44EE-A8E7-DE33A9EC6303}" type="slidenum">
              <a:rPr lang="en-GB" smtClean="0"/>
              <a:t>‹#›</a:t>
            </a:fld>
            <a:endParaRPr lang="en-GB"/>
          </a:p>
        </p:txBody>
      </p:sp>
    </p:spTree>
    <p:extLst>
      <p:ext uri="{BB962C8B-B14F-4D97-AF65-F5344CB8AC3E}">
        <p14:creationId xmlns:p14="http://schemas.microsoft.com/office/powerpoint/2010/main" val="18421162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C20D38-0FCA-4F8B-A8FA-DC61B0C68BB6}" type="datetimeFigureOut">
              <a:rPr lang="en-GB" smtClean="0"/>
              <a:t>09/01/2012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C3D9335-8760-44EE-A8E7-DE33A9EC6303}" type="slidenum">
              <a:rPr lang="en-GB" smtClean="0"/>
              <a:t>‹#›</a:t>
            </a:fld>
            <a:endParaRPr lang="en-GB"/>
          </a:p>
        </p:txBody>
      </p:sp>
    </p:spTree>
    <p:extLst>
      <p:ext uri="{BB962C8B-B14F-4D97-AF65-F5344CB8AC3E}">
        <p14:creationId xmlns:p14="http://schemas.microsoft.com/office/powerpoint/2010/main" val="38053747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C20D38-0FCA-4F8B-A8FA-DC61B0C68BB6}" type="datetimeFigureOut">
              <a:rPr lang="en-GB" smtClean="0"/>
              <a:t>09/01/2012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C3D9335-8760-44EE-A8E7-DE33A9EC6303}" type="slidenum">
              <a:rPr lang="en-GB" smtClean="0"/>
              <a:t>‹#›</a:t>
            </a:fld>
            <a:endParaRPr lang="en-GB"/>
          </a:p>
        </p:txBody>
      </p:sp>
    </p:spTree>
    <p:extLst>
      <p:ext uri="{BB962C8B-B14F-4D97-AF65-F5344CB8AC3E}">
        <p14:creationId xmlns:p14="http://schemas.microsoft.com/office/powerpoint/2010/main" val="31462717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C20D38-0FCA-4F8B-A8FA-DC61B0C68BB6}" type="datetimeFigureOut">
              <a:rPr lang="en-GB" smtClean="0"/>
              <a:t>09/01/2012</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3D9335-8760-44EE-A8E7-DE33A9EC6303}" type="slidenum">
              <a:rPr lang="en-GB" smtClean="0"/>
              <a:t>‹#›</a:t>
            </a:fld>
            <a:endParaRPr lang="en-GB"/>
          </a:p>
        </p:txBody>
      </p:sp>
    </p:spTree>
    <p:extLst>
      <p:ext uri="{BB962C8B-B14F-4D97-AF65-F5344CB8AC3E}">
        <p14:creationId xmlns:p14="http://schemas.microsoft.com/office/powerpoint/2010/main" val="14991135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monografias.com/trabajos13/renla/renla.shtml" TargetMode="External"/><Relationship Id="rId2" Type="http://schemas.openxmlformats.org/officeDocument/2006/relationships/hyperlink" Target="http://www.monografias.com/Educacion/index.shtml"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www.monografias.com/trabajos4/leyes/leyes.shtml"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monografias.com/trabajos10/nofu/nofu.shtml" TargetMode="External"/><Relationship Id="rId2" Type="http://schemas.openxmlformats.org/officeDocument/2006/relationships/hyperlink" Target="http://www.monografias.com/trabajos14/problemadelagua/problemadelagua.shtml" TargetMode="External"/><Relationship Id="rId1" Type="http://schemas.openxmlformats.org/officeDocument/2006/relationships/slideLayout" Target="../slideLayouts/slideLayout2.xml"/><Relationship Id="rId4" Type="http://schemas.openxmlformats.org/officeDocument/2006/relationships/hyperlink" Target="http://www.monografias.com/trabajos901/evolucion-historica-concepciones-tiempo/evolucion-historica-concepciones-tiempo.shtml"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www.monografias.com/trabajos14/origenestado/origenestado.shtml" TargetMode="External"/><Relationship Id="rId7" Type="http://schemas.openxmlformats.org/officeDocument/2006/relationships/hyperlink" Target="http://www.monografias.com/trabajos12/ensfin/ensfin.shtml" TargetMode="External"/><Relationship Id="rId2" Type="http://schemas.openxmlformats.org/officeDocument/2006/relationships/hyperlink" Target="http://www.monografias.com/trabajos/seguinfo/seguinfo.shtml" TargetMode="External"/><Relationship Id="rId1" Type="http://schemas.openxmlformats.org/officeDocument/2006/relationships/slideLayout" Target="../slideLayouts/slideLayout2.xml"/><Relationship Id="rId6" Type="http://schemas.openxmlformats.org/officeDocument/2006/relationships/hyperlink" Target="http://www.monografias.com/trabajos12/elorigest/elorigest.shtml" TargetMode="External"/><Relationship Id="rId5" Type="http://schemas.openxmlformats.org/officeDocument/2006/relationships/hyperlink" Target="http://www.monografias.com/trabajos5/privatiz/privatiz.shtml" TargetMode="External"/><Relationship Id="rId4" Type="http://schemas.openxmlformats.org/officeDocument/2006/relationships/hyperlink" Target="http://www.monografias.com/trabajos13/segsocdf/segsocdf.shtml" TargetMode="External"/></Relationships>
</file>

<file path=ppt/slides/_rels/slide14.xml.rels><?xml version="1.0" encoding="UTF-8" standalone="yes"?>
<Relationships xmlns="http://schemas.openxmlformats.org/package/2006/relationships"><Relationship Id="rId8" Type="http://schemas.openxmlformats.org/officeDocument/2006/relationships/hyperlink" Target="http://www.monografias.com/trabajos12/presguat/presguat.shtml" TargetMode="External"/><Relationship Id="rId3" Type="http://schemas.openxmlformats.org/officeDocument/2006/relationships/hyperlink" Target="http://www.monografias.com/trabajos6/cori/cori.shtml" TargetMode="External"/><Relationship Id="rId7" Type="http://schemas.openxmlformats.org/officeDocument/2006/relationships/hyperlink" Target="http://www.monografias.com/trabajos/adolmodin/adolmodin.shtml" TargetMode="External"/><Relationship Id="rId2" Type="http://schemas.openxmlformats.org/officeDocument/2006/relationships/hyperlink" Target="http://www.monografias.com/trabajos11/teosis/teosis.shtml" TargetMode="External"/><Relationship Id="rId1" Type="http://schemas.openxmlformats.org/officeDocument/2006/relationships/slideLayout" Target="../slideLayouts/slideLayout2.xml"/><Relationship Id="rId6" Type="http://schemas.openxmlformats.org/officeDocument/2006/relationships/hyperlink" Target="http://www.monografias.com/trabajos10/gebra/gebra.shtml" TargetMode="External"/><Relationship Id="rId5" Type="http://schemas.openxmlformats.org/officeDocument/2006/relationships/hyperlink" Target="http://www.monografias.com/trabajos13/salcalen/salcalen.shtml" TargetMode="External"/><Relationship Id="rId10" Type="http://schemas.openxmlformats.org/officeDocument/2006/relationships/hyperlink" Target="http://www.monografias.com/trabajos15/hist-bolivia/hist-bolivia.shtml" TargetMode="External"/><Relationship Id="rId4" Type="http://schemas.openxmlformats.org/officeDocument/2006/relationships/hyperlink" Target="http://www.monografias.com/trabajos16/cuba-origenes/cuba-origenes.shtml" TargetMode="External"/><Relationship Id="rId9" Type="http://schemas.openxmlformats.org/officeDocument/2006/relationships/hyperlink" Target="http://www.monografias.com/trabajos57/educacion-republica-dominicana/educacion-republica-dominicana.shtml"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www.monografias.com/trabajos15/valoracion/valoracion.shtml" TargetMode="External"/><Relationship Id="rId2" Type="http://schemas.openxmlformats.org/officeDocument/2006/relationships/hyperlink" Target="http://www.monografias.com/trabajos901/debate-multicultural-etnia-clase-nacion/debate-multicultural-etnia-clase-nacion.shtml" TargetMode="External"/><Relationship Id="rId1" Type="http://schemas.openxmlformats.org/officeDocument/2006/relationships/slideLayout" Target="../slideLayouts/slideLayout2.xml"/><Relationship Id="rId4" Type="http://schemas.openxmlformats.org/officeDocument/2006/relationships/hyperlink" Target="http://www.monografias.com/trabajos11/fuper/fuper.shtml"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www.monografias.com/trabajos5/corrupc/corrupc.shtml" TargetMode="External"/><Relationship Id="rId2" Type="http://schemas.openxmlformats.org/officeDocument/2006/relationships/hyperlink" Target="http://www.monografias.com/trabajos11/tierreco/tierreco.shtml"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www.monografias.com/Salud/Enfermedades/"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monografias.com/trabajos7/zocli/zocli.shtml" TargetMode="External"/><Relationship Id="rId2" Type="http://schemas.openxmlformats.org/officeDocument/2006/relationships/hyperlink" Target="http://www.monografias.com/trabajos7/alim/alim.shtml" TargetMode="External"/><Relationship Id="rId1" Type="http://schemas.openxmlformats.org/officeDocument/2006/relationships/slideLayout" Target="../slideLayouts/slideLayout2.xml"/><Relationship Id="rId4" Type="http://schemas.openxmlformats.org/officeDocument/2006/relationships/hyperlink" Target="http://www.monografias.com/trabajos5/virus/virus.shtml"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www.monografias.com/trabajos5/ornaun/ornaun.shtml"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www.monografias.com/trabajos6/dige/dige.shtml" TargetMode="External"/><Relationship Id="rId2" Type="http://schemas.openxmlformats.org/officeDocument/2006/relationships/hyperlink" Target="http://www.monografias.com/trabajos11/prohe/prohe.shtml" TargetMode="External"/><Relationship Id="rId1" Type="http://schemas.openxmlformats.org/officeDocument/2006/relationships/slideLayout" Target="../slideLayouts/slideLayout2.xml"/><Relationship Id="rId6" Type="http://schemas.openxmlformats.org/officeDocument/2006/relationships/hyperlink" Target="http://www.monografias.com/trabajos16/tecnicas-didacticas/tecnicas-didacticas.shtml" TargetMode="External"/><Relationship Id="rId5" Type="http://schemas.openxmlformats.org/officeDocument/2006/relationships/hyperlink" Target="http://www.monografias.com/trabajos11/conge/conge.shtml" TargetMode="External"/><Relationship Id="rId4" Type="http://schemas.openxmlformats.org/officeDocument/2006/relationships/hyperlink" Target="http://www.monografias.com/trabajos10/poli/poli.shtml"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www.monografias.com/trabajos6/recuz/recuz.shtml" TargetMode="External"/><Relationship Id="rId2" Type="http://schemas.openxmlformats.org/officeDocument/2006/relationships/hyperlink" Target="http://www.monografias.com/trabajos10/formulac/formulac.shtml" TargetMode="External"/><Relationship Id="rId1" Type="http://schemas.openxmlformats.org/officeDocument/2006/relationships/slideLayout" Target="../slideLayouts/slideLayout2.xml"/><Relationship Id="rId5" Type="http://schemas.openxmlformats.org/officeDocument/2006/relationships/hyperlink" Target="http://www.monografias.com/trabajos35/oferta-demanda-oro/oferta-demanda-oro.shtml" TargetMode="External"/><Relationship Id="rId4" Type="http://schemas.openxmlformats.org/officeDocument/2006/relationships/hyperlink" Target="http://www.monografias.com/trabajos10/petro/petro.shtml" TargetMode="External"/></Relationships>
</file>

<file path=ppt/slides/_rels/slide23.xml.rels><?xml version="1.0" encoding="UTF-8" standalone="yes"?>
<Relationships xmlns="http://schemas.openxmlformats.org/package/2006/relationships"><Relationship Id="rId2" Type="http://schemas.openxmlformats.org/officeDocument/2006/relationships/hyperlink" Target="http://www.monografias.com/trabajos4/epistemologia/epistemologia.shtml"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www.monografias.com/trabajos/adolmodin/adolmodin.shtml" TargetMode="External"/><Relationship Id="rId7" Type="http://schemas.openxmlformats.org/officeDocument/2006/relationships/hyperlink" Target="http://www.monografias.com/trabajos10/doso/doso.shtml" TargetMode="External"/><Relationship Id="rId2" Type="http://schemas.openxmlformats.org/officeDocument/2006/relationships/hyperlink" Target="http://www.monografias.com/trabajos27/escasez/escasez.shtml" TargetMode="External"/><Relationship Id="rId1" Type="http://schemas.openxmlformats.org/officeDocument/2006/relationships/slideLayout" Target="../slideLayouts/slideLayout2.xml"/><Relationship Id="rId6" Type="http://schemas.openxmlformats.org/officeDocument/2006/relationships/hyperlink" Target="http://www.monografias.com/trabajos15/el-capitalismo/el-capitalismo.shtml" TargetMode="External"/><Relationship Id="rId5" Type="http://schemas.openxmlformats.org/officeDocument/2006/relationships/hyperlink" Target="http://www.monografias.com/trabajos53/razon-nacionalismo/razon-nacionalismo.shtml" TargetMode="External"/><Relationship Id="rId4" Type="http://schemas.openxmlformats.org/officeDocument/2006/relationships/hyperlink" Target="http://www.monografias.com/trabajos/capimperial/capimperial.shtml"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www.monografias.com/trabajos6/hies/hies.shtml" TargetMode="External"/><Relationship Id="rId2" Type="http://schemas.openxmlformats.org/officeDocument/2006/relationships/hyperlink" Target="http://www.monografias.com/trabajos37/la-moda/la-moda.shtml" TargetMode="External"/><Relationship Id="rId1" Type="http://schemas.openxmlformats.org/officeDocument/2006/relationships/slideLayout" Target="../slideLayouts/slideLayout2.xml"/><Relationship Id="rId5" Type="http://schemas.openxmlformats.org/officeDocument/2006/relationships/hyperlink" Target="http://www.monografias.com/trabajos10/geogeur/geogeur.shtml" TargetMode="External"/><Relationship Id="rId4" Type="http://schemas.openxmlformats.org/officeDocument/2006/relationships/hyperlink" Target="http://www.monografias.com/trabajos11/artguerr/artguerr.shtml"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www.monografias.com/trabajos/discriminacion/discriminacion.shtml" TargetMode="External"/><Relationship Id="rId2" Type="http://schemas.openxmlformats.org/officeDocument/2006/relationships/hyperlink" Target="http://www.monografias.com/trabajos7/tain/tain.shtml"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www.monografias.com/trabajos11/forgob/forgob.shtml" TargetMode="External"/><Relationship Id="rId2" Type="http://schemas.openxmlformats.org/officeDocument/2006/relationships/hyperlink" Target="http://www.monografias.com/trabajos15/medio-ambiente-venezuela/medio-ambiente-venezuela.shtml" TargetMode="External"/><Relationship Id="rId1" Type="http://schemas.openxmlformats.org/officeDocument/2006/relationships/slideLayout" Target="../slideLayouts/slideLayout2.xml"/><Relationship Id="rId4" Type="http://schemas.openxmlformats.org/officeDocument/2006/relationships/hyperlink" Target="http://www.monografias.com/trabajos12/eleynewt/eleynewt.shtml"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www.monografias.com/trabajos54/resumen-economia/resumen-economia.shtml" TargetMode="External"/><Relationship Id="rId2" Type="http://schemas.openxmlformats.org/officeDocument/2006/relationships/hyperlink" Target="http://www.monografias.com/Politica/index.shtml" TargetMode="External"/><Relationship Id="rId1" Type="http://schemas.openxmlformats.org/officeDocument/2006/relationships/slideLayout" Target="../slideLayouts/slideLayout2.xml"/><Relationship Id="rId4" Type="http://schemas.openxmlformats.org/officeDocument/2006/relationships/hyperlink" Target="http://www.monografias.com/trabajos3/presupuestos/presupuestos.shtml"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www.monografias.com/trabajos11/veref/veref.shtml" TargetMode="External"/><Relationship Id="rId2" Type="http://schemas.openxmlformats.org/officeDocument/2006/relationships/hyperlink" Target="http://www.monografias.com/trabajos15/trafico-drogas/trafico-drogas.shtml" TargetMode="External"/><Relationship Id="rId1" Type="http://schemas.openxmlformats.org/officeDocument/2006/relationships/slideLayout" Target="../slideLayouts/slideLayout2.xml"/><Relationship Id="rId6" Type="http://schemas.openxmlformats.org/officeDocument/2006/relationships/hyperlink" Target="http://www.monografias.com/trabajos11/henrym/henrym.shtml" TargetMode="External"/><Relationship Id="rId5" Type="http://schemas.openxmlformats.org/officeDocument/2006/relationships/hyperlink" Target="http://www.monografias.com/trabajos16/terrorismo-internacional/terrorismo-internacional.shtml" TargetMode="External"/><Relationship Id="rId4" Type="http://schemas.openxmlformats.org/officeDocument/2006/relationships/hyperlink" Target="http://www.monografias.com/trabajos31/crimen-organizado/crimen-organizado.shtml" TargetMode="External"/></Relationships>
</file>

<file path=ppt/slides/_rels/slide3.xml.rels><?xml version="1.0" encoding="UTF-8" standalone="yes"?>
<Relationships xmlns="http://schemas.openxmlformats.org/package/2006/relationships"><Relationship Id="rId8" Type="http://schemas.openxmlformats.org/officeDocument/2006/relationships/hyperlink" Target="http://www.monografias.com/trabajos15/calidad-serv/calidad-serv.shtml" TargetMode="External"/><Relationship Id="rId3" Type="http://schemas.openxmlformats.org/officeDocument/2006/relationships/hyperlink" Target="http://www.monografias.com/trabajos16/configuraciones-productivas/configuraciones-productivas.shtml" TargetMode="External"/><Relationship Id="rId7" Type="http://schemas.openxmlformats.org/officeDocument/2006/relationships/hyperlink" Target="http://www.monografias.com/trabajos55/conflictos/conflictos.shtml" TargetMode="External"/><Relationship Id="rId2" Type="http://schemas.openxmlformats.org/officeDocument/2006/relationships/hyperlink" Target="http://www.monografias.com/Historia/index.shtml" TargetMode="External"/><Relationship Id="rId1" Type="http://schemas.openxmlformats.org/officeDocument/2006/relationships/slideLayout" Target="../slideLayouts/slideLayout2.xml"/><Relationship Id="rId6" Type="http://schemas.openxmlformats.org/officeDocument/2006/relationships/hyperlink" Target="http://www.monografias.com/trabajos11/norma/norma.shtml" TargetMode="External"/><Relationship Id="rId11" Type="http://schemas.openxmlformats.org/officeDocument/2006/relationships/hyperlink" Target="http://www.monografias.com/Religion/index.shtml" TargetMode="External"/><Relationship Id="rId5" Type="http://schemas.openxmlformats.org/officeDocument/2006/relationships/hyperlink" Target="http://www.monografias.com/trabajos14/administ-procesos/administ-procesos.shtml" TargetMode="External"/><Relationship Id="rId10" Type="http://schemas.openxmlformats.org/officeDocument/2006/relationships/hyperlink" Target="http://www.monografias.com/trabajos15/origen-tierra/origen-tierra.shtml" TargetMode="External"/><Relationship Id="rId4" Type="http://schemas.openxmlformats.org/officeDocument/2006/relationships/hyperlink" Target="http://www.monografias.com/trabajos14/verific-servicios/verific-servicios.shtml" TargetMode="External"/><Relationship Id="rId9" Type="http://schemas.openxmlformats.org/officeDocument/2006/relationships/hyperlink" Target="http://www.monografias.com/trabajos16/romano-limitaciones/romano-limitaciones.shtml"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www.monografias.com/trabajos11/salartp/salartp.shtml" TargetMode="External"/><Relationship Id="rId7" Type="http://schemas.openxmlformats.org/officeDocument/2006/relationships/hyperlink" Target="http://www.monografias.com/trabajos10/trini/trini.shtml" TargetMode="External"/><Relationship Id="rId2" Type="http://schemas.openxmlformats.org/officeDocument/2006/relationships/hyperlink" Target="http://www.monografias.com/trabajos14/estres/estres.shtml" TargetMode="External"/><Relationship Id="rId1" Type="http://schemas.openxmlformats.org/officeDocument/2006/relationships/slideLayout" Target="../slideLayouts/slideLayout2.xml"/><Relationship Id="rId6" Type="http://schemas.openxmlformats.org/officeDocument/2006/relationships/hyperlink" Target="http://www.monografias.com/trabajos16/autoestima/autoestima.shtml" TargetMode="External"/><Relationship Id="rId5" Type="http://schemas.openxmlformats.org/officeDocument/2006/relationships/hyperlink" Target="http://www.monografias.com/trabajos27/dignidad-persona/dignidad-persona.shtml" TargetMode="External"/><Relationship Id="rId4" Type="http://schemas.openxmlformats.org/officeDocument/2006/relationships/hyperlink" Target="http://www.monografias.com/trabajos33/responsabilidad/responsabilidad.shtml"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www.monografias.com/trabajos7/compro/compro.shtml" TargetMode="External"/><Relationship Id="rId2" Type="http://schemas.openxmlformats.org/officeDocument/2006/relationships/hyperlink" Target="http://www.monografias.com/trabajos28/nociones-fundamentales-discriminacion/nociones-fundamentales-discriminacion.shtml" TargetMode="External"/><Relationship Id="rId1" Type="http://schemas.openxmlformats.org/officeDocument/2006/relationships/slideLayout" Target="../slideLayouts/slideLayout2.xml"/><Relationship Id="rId6" Type="http://schemas.openxmlformats.org/officeDocument/2006/relationships/hyperlink" Target="http://www.monografias.com/trabajos14/globalizacion/globalizacion.shtml" TargetMode="External"/><Relationship Id="rId5" Type="http://schemas.openxmlformats.org/officeDocument/2006/relationships/hyperlink" Target="http://www.monografias.com/trabajos54/produccion-sistema-economico/produccion-sistema-economico.shtml" TargetMode="External"/><Relationship Id="rId4" Type="http://schemas.openxmlformats.org/officeDocument/2006/relationships/hyperlink" Target="http://www.monografias.com/trabajos28/mercado-global-capitales/mercado-global-capitales.shtml" TargetMode="External"/></Relationships>
</file>

<file path=ppt/slides/_rels/slide35.xml.rels><?xml version="1.0" encoding="UTF-8" standalone="yes"?>
<Relationships xmlns="http://schemas.openxmlformats.org/package/2006/relationships"><Relationship Id="rId8" Type="http://schemas.openxmlformats.org/officeDocument/2006/relationships/hyperlink" Target="http://www.monografias.com/trabajos12/recoldat/recoldat.shtml" TargetMode="External"/><Relationship Id="rId3" Type="http://schemas.openxmlformats.org/officeDocument/2006/relationships/hyperlink" Target="http://www.monografias.com/trabajos16/objetivos-educacion/objetivos-educacion.shtml" TargetMode="External"/><Relationship Id="rId7" Type="http://schemas.openxmlformats.org/officeDocument/2006/relationships/hyperlink" Target="http://www.monografias.com/trabajos15/estadistica/estadistica.shtml" TargetMode="External"/><Relationship Id="rId2" Type="http://schemas.openxmlformats.org/officeDocument/2006/relationships/hyperlink" Target="http://www.monografias.com/trabajos11/henrym/henrym.shtml" TargetMode="External"/><Relationship Id="rId1" Type="http://schemas.openxmlformats.org/officeDocument/2006/relationships/slideLayout" Target="../slideLayouts/slideLayout2.xml"/><Relationship Id="rId6" Type="http://schemas.openxmlformats.org/officeDocument/2006/relationships/hyperlink" Target="http://www.monografias.com/trabajos10/prin/prin.shtml" TargetMode="External"/><Relationship Id="rId5" Type="http://schemas.openxmlformats.org/officeDocument/2006/relationships/hyperlink" Target="http://www.monografias.com/trabajos14/deficitsuperavit/deficitsuperavit.shtml" TargetMode="External"/><Relationship Id="rId4" Type="http://schemas.openxmlformats.org/officeDocument/2006/relationships/hyperlink" Target="http://www.monografias.com/trabajos4/derpub/derpub.shtml"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hyperlink" Target="http://aquinasgrammarspanish.wikispaces.com/La+sociedad"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hyperlink" Target="http://www.monografias.com/trabajos12/podes/podes.shtml" TargetMode="External"/><Relationship Id="rId3" Type="http://schemas.openxmlformats.org/officeDocument/2006/relationships/hyperlink" Target="http://www.monografias.com/trabajos32/derecho-al-agua/derecho-al-agua.shtml" TargetMode="External"/><Relationship Id="rId7" Type="http://schemas.openxmlformats.org/officeDocument/2006/relationships/hyperlink" Target="http://www.monografias.com/trabajos/explodemo/explodemo.shtml" TargetMode="External"/><Relationship Id="rId2" Type="http://schemas.openxmlformats.org/officeDocument/2006/relationships/hyperlink" Target="http://www.monografias.com/Salud/index.shtml" TargetMode="External"/><Relationship Id="rId1" Type="http://schemas.openxmlformats.org/officeDocument/2006/relationships/slideLayout" Target="../slideLayouts/slideLayout2.xml"/><Relationship Id="rId6" Type="http://schemas.openxmlformats.org/officeDocument/2006/relationships/hyperlink" Target="http://www.monografias.com/trabajos/metalprehis/metalprehis.shtml" TargetMode="External"/><Relationship Id="rId5" Type="http://schemas.openxmlformats.org/officeDocument/2006/relationships/hyperlink" Target="http://www.monografias.com/trabajos54/tipos-de-anemia/tipos-de-anemia.shtml" TargetMode="External"/><Relationship Id="rId4" Type="http://schemas.openxmlformats.org/officeDocument/2006/relationships/hyperlink" Target="http://www.monografias.com/trabajos16/espacio-tiempo/espacio-tiempo.shtml" TargetMode="External"/></Relationships>
</file>

<file path=ppt/slides/_rels/slide5.xml.rels><?xml version="1.0" encoding="UTF-8" standalone="yes"?>
<Relationships xmlns="http://schemas.openxmlformats.org/package/2006/relationships"><Relationship Id="rId8" Type="http://schemas.openxmlformats.org/officeDocument/2006/relationships/hyperlink" Target="http://www.monografias.com/trabajos15/la-violencia/la-violencia.shtml" TargetMode="External"/><Relationship Id="rId3" Type="http://schemas.openxmlformats.org/officeDocument/2006/relationships/hyperlink" Target="http://www.monografias.com/trabajos7/sisinf/sisinf.shtml" TargetMode="External"/><Relationship Id="rId7" Type="http://schemas.openxmlformats.org/officeDocument/2006/relationships/hyperlink" Target="http://www.monografias.com/trabajos5/psicoso/psicoso.shtml" TargetMode="External"/><Relationship Id="rId2" Type="http://schemas.openxmlformats.org/officeDocument/2006/relationships/hyperlink" Target="http://www.monografias.com/trabajos7/bafux/bafux.shtml" TargetMode="External"/><Relationship Id="rId1" Type="http://schemas.openxmlformats.org/officeDocument/2006/relationships/slideLayout" Target="../slideLayouts/slideLayout2.xml"/><Relationship Id="rId6" Type="http://schemas.openxmlformats.org/officeDocument/2006/relationships/hyperlink" Target="http://www.monografias.com/trabajos/epistemologia2/epistemologia2.shtml" TargetMode="External"/><Relationship Id="rId5" Type="http://schemas.openxmlformats.org/officeDocument/2006/relationships/hyperlink" Target="http://www.monografias.com/trabajos12/desorgan/desorgan.shtml" TargetMode="External"/><Relationship Id="rId4" Type="http://schemas.openxmlformats.org/officeDocument/2006/relationships/hyperlink" Target="http://www.monografias.com/Derecho/index.shtml" TargetMode="External"/><Relationship Id="rId9" Type="http://schemas.openxmlformats.org/officeDocument/2006/relationships/hyperlink" Target="http://www.monografias.com/trabajos13/raciact/raciact.shtml"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www.monografias.com/trabajos14/dinamica-grupos/dinamica-grupos.shtml" TargetMode="External"/><Relationship Id="rId7" Type="http://schemas.openxmlformats.org/officeDocument/2006/relationships/hyperlink" Target="http://www.monografias.com/trabajos11/travent/travent.shtml" TargetMode="External"/><Relationship Id="rId2" Type="http://schemas.openxmlformats.org/officeDocument/2006/relationships/hyperlink" Target="http://www.monografias.com/trabajos4/refrec/refrec.shtml" TargetMode="External"/><Relationship Id="rId1" Type="http://schemas.openxmlformats.org/officeDocument/2006/relationships/slideLayout" Target="../slideLayouts/slideLayout2.xml"/><Relationship Id="rId6" Type="http://schemas.openxmlformats.org/officeDocument/2006/relationships/hyperlink" Target="http://www.monografias.com/trabajos16/evolucion-sociedades/evolucion-sociedades.shtml" TargetMode="External"/><Relationship Id="rId5" Type="http://schemas.openxmlformats.org/officeDocument/2006/relationships/hyperlink" Target="http://www.monografias.com/trabajos27/estilo-vida/estilo-vida.shtml" TargetMode="External"/><Relationship Id="rId4" Type="http://schemas.openxmlformats.org/officeDocument/2006/relationships/hyperlink" Target="http://www.monografias.com/trabajos11/metods/metods.shtml" TargetMode="External"/></Relationships>
</file>

<file path=ppt/slides/_rels/slide7.xml.rels><?xml version="1.0" encoding="UTF-8" standalone="yes"?>
<Relationships xmlns="http://schemas.openxmlformats.org/package/2006/relationships"><Relationship Id="rId2" Type="http://schemas.openxmlformats.org/officeDocument/2006/relationships/hyperlink" Target="http://www.monografias.com/Agricultura_y_Ganaderia/index.shtml"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hyperlink" Target="http://www.monografias.com/trabajos10/rega/rega.shtml" TargetMode="External"/><Relationship Id="rId3" Type="http://schemas.openxmlformats.org/officeDocument/2006/relationships/hyperlink" Target="http://www.monografias.com/trabajos11/bancs/bancs.shtml" TargetMode="External"/><Relationship Id="rId7" Type="http://schemas.openxmlformats.org/officeDocument/2006/relationships/hyperlink" Target="http://www.monografias.com/trabajos7/coad/coad.shtml" TargetMode="External"/><Relationship Id="rId2" Type="http://schemas.openxmlformats.org/officeDocument/2006/relationships/hyperlink" Target="http://www.monografias.com/trabajos5/rolorg/rolorg2.shtml" TargetMode="External"/><Relationship Id="rId1" Type="http://schemas.openxmlformats.org/officeDocument/2006/relationships/slideLayout" Target="../slideLayouts/slideLayout2.xml"/><Relationship Id="rId6" Type="http://schemas.openxmlformats.org/officeDocument/2006/relationships/hyperlink" Target="http://www.monografias.com/trabajos901/praxis-critica-tesis-doctoral-marx/praxis-critica-tesis-doctoral-marx.shtml" TargetMode="External"/><Relationship Id="rId5" Type="http://schemas.openxmlformats.org/officeDocument/2006/relationships/hyperlink" Target="http://www.monografias.com/trabajos11/metods/metods.shtml" TargetMode="External"/><Relationship Id="rId4" Type="http://schemas.openxmlformats.org/officeDocument/2006/relationships/hyperlink" Target="http://www.monografias.com/trabajos35/consumo-inversion/consumo-inversion.shtml" TargetMode="External"/><Relationship Id="rId9" Type="http://schemas.openxmlformats.org/officeDocument/2006/relationships/hyperlink" Target="http://www.monografias.com/Salud/Nutricion/"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27584" y="5373376"/>
            <a:ext cx="7772400" cy="1470025"/>
          </a:xfrm>
        </p:spPr>
        <p:txBody>
          <a:bodyPr/>
          <a:lstStyle/>
          <a:p>
            <a:r>
              <a:rPr lang="en-GB" b="1" dirty="0" smtClean="0"/>
              <a:t>La </a:t>
            </a:r>
            <a:r>
              <a:rPr lang="en-GB" b="1" dirty="0" err="1" smtClean="0"/>
              <a:t>Pobreza</a:t>
            </a:r>
            <a:endParaRPr lang="en-GB" b="1"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7624" y="332656"/>
            <a:ext cx="6706716" cy="4493500"/>
          </a:xfrm>
          <a:prstGeom prst="rect">
            <a:avLst/>
          </a:prstGeom>
        </p:spPr>
      </p:pic>
    </p:spTree>
    <p:extLst>
      <p:ext uri="{BB962C8B-B14F-4D97-AF65-F5344CB8AC3E}">
        <p14:creationId xmlns:p14="http://schemas.microsoft.com/office/powerpoint/2010/main" val="26641970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s-ES" dirty="0" smtClean="0">
                <a:latin typeface="Cordia New" pitchFamily="34" charset="-34"/>
                <a:cs typeface="Cordia New" pitchFamily="34" charset="-34"/>
              </a:rPr>
              <a:t>Pobreza Educativa </a:t>
            </a:r>
            <a:r>
              <a:rPr lang="es-ES" dirty="0" smtClean="0"/>
              <a:t/>
            </a:r>
            <a:br>
              <a:rPr lang="es-ES" dirty="0" smtClean="0"/>
            </a:br>
            <a:endParaRPr lang="en-GB" dirty="0"/>
          </a:p>
        </p:txBody>
      </p:sp>
      <p:sp>
        <p:nvSpPr>
          <p:cNvPr id="3" name="Content Placeholder 2"/>
          <p:cNvSpPr>
            <a:spLocks noGrp="1"/>
          </p:cNvSpPr>
          <p:nvPr>
            <p:ph idx="1"/>
          </p:nvPr>
        </p:nvSpPr>
        <p:spPr>
          <a:xfrm>
            <a:off x="457200" y="1600200"/>
            <a:ext cx="8507288" cy="4525963"/>
          </a:xfrm>
        </p:spPr>
        <p:txBody>
          <a:bodyPr/>
          <a:lstStyle/>
          <a:p>
            <a:pPr marL="0" indent="0">
              <a:buNone/>
            </a:pPr>
            <a:r>
              <a:rPr lang="es-ES" b="1" dirty="0"/>
              <a:t/>
            </a:r>
            <a:br>
              <a:rPr lang="es-ES" b="1" dirty="0"/>
            </a:br>
            <a:r>
              <a:rPr lang="es-ES" dirty="0">
                <a:latin typeface="Cordia New" pitchFamily="34" charset="-34"/>
                <a:cs typeface="Cordia New" pitchFamily="34" charset="-34"/>
              </a:rPr>
              <a:t>La pobreza educativa como su nombre lo manifiesta es la carencia de oportunidad de </a:t>
            </a:r>
            <a:r>
              <a:rPr lang="es-ES" dirty="0">
                <a:latin typeface="Cordia New" pitchFamily="34" charset="-34"/>
                <a:cs typeface="Cordia New" pitchFamily="34" charset="-34"/>
                <a:hlinkClick r:id="rId2"/>
              </a:rPr>
              <a:t>educación</a:t>
            </a:r>
            <a:r>
              <a:rPr lang="es-ES" dirty="0">
                <a:latin typeface="Cordia New" pitchFamily="34" charset="-34"/>
                <a:cs typeface="Cordia New" pitchFamily="34" charset="-34"/>
              </a:rPr>
              <a:t> tanto </a:t>
            </a:r>
            <a:r>
              <a:rPr lang="es-ES" dirty="0">
                <a:latin typeface="Cordia New" pitchFamily="34" charset="-34"/>
                <a:cs typeface="Cordia New" pitchFamily="34" charset="-34"/>
                <a:hlinkClick r:id="rId3"/>
              </a:rPr>
              <a:t>laboral</a:t>
            </a:r>
            <a:r>
              <a:rPr lang="es-ES" dirty="0">
                <a:latin typeface="Cordia New" pitchFamily="34" charset="-34"/>
                <a:cs typeface="Cordia New" pitchFamily="34" charset="-34"/>
              </a:rPr>
              <a:t>, como pedagógica. Se dice que los pobres educativos son las personas de 15 años y mas sin </a:t>
            </a:r>
            <a:r>
              <a:rPr lang="es-ES" dirty="0" smtClean="0">
                <a:latin typeface="Cordia New" pitchFamily="34" charset="-34"/>
                <a:cs typeface="Cordia New" pitchFamily="34" charset="-34"/>
              </a:rPr>
              <a:t>instrucción.</a:t>
            </a:r>
            <a:endParaRPr lang="en-GB" dirty="0">
              <a:latin typeface="Cordia New" pitchFamily="34" charset="-34"/>
              <a:cs typeface="Cordia New" pitchFamily="34" charset="-34"/>
            </a:endParaRPr>
          </a:p>
        </p:txBody>
      </p:sp>
    </p:spTree>
    <p:extLst>
      <p:ext uri="{BB962C8B-B14F-4D97-AF65-F5344CB8AC3E}">
        <p14:creationId xmlns:p14="http://schemas.microsoft.com/office/powerpoint/2010/main" val="14640257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smtClean="0"/>
              <a:t>Pobreza de Espacio Habitacional</a:t>
            </a:r>
            <a:endParaRPr lang="en-GB" dirty="0"/>
          </a:p>
        </p:txBody>
      </p:sp>
      <p:sp>
        <p:nvSpPr>
          <p:cNvPr id="3" name="Content Placeholder 2"/>
          <p:cNvSpPr>
            <a:spLocks noGrp="1"/>
          </p:cNvSpPr>
          <p:nvPr>
            <p:ph idx="1"/>
          </p:nvPr>
        </p:nvSpPr>
        <p:spPr/>
        <p:txBody>
          <a:bodyPr/>
          <a:lstStyle/>
          <a:p>
            <a:pPr marL="0" indent="0">
              <a:buNone/>
            </a:pPr>
            <a:r>
              <a:rPr lang="es-ES" dirty="0" smtClean="0">
                <a:latin typeface="Cordia New" pitchFamily="34" charset="-34"/>
                <a:cs typeface="Cordia New" pitchFamily="34" charset="-34"/>
              </a:rPr>
              <a:t>Esta </a:t>
            </a:r>
            <a:r>
              <a:rPr lang="es-ES" dirty="0">
                <a:latin typeface="Cordia New" pitchFamily="34" charset="-34"/>
                <a:cs typeface="Cordia New" pitchFamily="34" charset="-34"/>
              </a:rPr>
              <a:t>pobreza es una variante modificada del hacinamiento. El sobre cupo es igual a las personas que habitan en viviendas sobre ocupadas (hacinadas), menos la capacidad de alojamiento, de acuerdo con las </a:t>
            </a:r>
            <a:r>
              <a:rPr lang="es-ES" dirty="0">
                <a:latin typeface="Cordia New" pitchFamily="34" charset="-34"/>
                <a:cs typeface="Cordia New" pitchFamily="34" charset="-34"/>
                <a:hlinkClick r:id="rId2"/>
              </a:rPr>
              <a:t>normas</a:t>
            </a:r>
            <a:r>
              <a:rPr lang="es-ES" dirty="0">
                <a:latin typeface="Cordia New" pitchFamily="34" charset="-34"/>
                <a:cs typeface="Cordia New" pitchFamily="34" charset="-34"/>
              </a:rPr>
              <a:t> de esas viviendas, zonas, países, o regiones.</a:t>
            </a:r>
            <a:endParaRPr lang="en-GB" dirty="0">
              <a:latin typeface="Cordia New" pitchFamily="34" charset="-34"/>
              <a:cs typeface="Cordia New" pitchFamily="34" charset="-34"/>
            </a:endParaRPr>
          </a:p>
        </p:txBody>
      </p:sp>
    </p:spTree>
    <p:extLst>
      <p:ext uri="{BB962C8B-B14F-4D97-AF65-F5344CB8AC3E}">
        <p14:creationId xmlns:p14="http://schemas.microsoft.com/office/powerpoint/2010/main" val="224028604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smtClean="0"/>
              <a:t>Pobreza de Servicios</a:t>
            </a:r>
            <a:endParaRPr lang="en-GB" dirty="0"/>
          </a:p>
        </p:txBody>
      </p:sp>
      <p:sp>
        <p:nvSpPr>
          <p:cNvPr id="3" name="Content Placeholder 2"/>
          <p:cNvSpPr>
            <a:spLocks noGrp="1"/>
          </p:cNvSpPr>
          <p:nvPr>
            <p:ph idx="1"/>
          </p:nvPr>
        </p:nvSpPr>
        <p:spPr/>
        <p:txBody>
          <a:bodyPr>
            <a:normAutofit/>
          </a:bodyPr>
          <a:lstStyle/>
          <a:p>
            <a:pPr marL="0" indent="0" algn="just">
              <a:buNone/>
            </a:pPr>
            <a:r>
              <a:rPr lang="es-ES" dirty="0" smtClean="0"/>
              <a:t/>
            </a:r>
            <a:br>
              <a:rPr lang="es-ES" dirty="0" smtClean="0"/>
            </a:br>
            <a:r>
              <a:rPr lang="es-ES" dirty="0">
                <a:latin typeface="Cordia New" pitchFamily="34" charset="-34"/>
                <a:cs typeface="Cordia New" pitchFamily="34" charset="-34"/>
              </a:rPr>
              <a:t>La indigencia de servicios es la situación que pueden sufrir los habitantes de viviendas que cuentan con los tres servicios básicos : </a:t>
            </a:r>
            <a:r>
              <a:rPr lang="es-ES" dirty="0">
                <a:latin typeface="Cordia New" pitchFamily="34" charset="-34"/>
                <a:cs typeface="Cordia New" pitchFamily="34" charset="-34"/>
                <a:hlinkClick r:id="rId2"/>
              </a:rPr>
              <a:t>Agua</a:t>
            </a:r>
            <a:r>
              <a:rPr lang="es-ES" dirty="0">
                <a:latin typeface="Cordia New" pitchFamily="34" charset="-34"/>
                <a:cs typeface="Cordia New" pitchFamily="34" charset="-34"/>
              </a:rPr>
              <a:t>, Drenaje </a:t>
            </a:r>
            <a:r>
              <a:rPr lang="es-ES" dirty="0" err="1">
                <a:latin typeface="Cordia New" pitchFamily="34" charset="-34"/>
                <a:cs typeface="Cordia New" pitchFamily="34" charset="-34"/>
              </a:rPr>
              <a:t>y</a:t>
            </a:r>
            <a:r>
              <a:rPr lang="es-ES" dirty="0" err="1">
                <a:latin typeface="Cordia New" pitchFamily="34" charset="-34"/>
                <a:cs typeface="Cordia New" pitchFamily="34" charset="-34"/>
                <a:hlinkClick r:id="rId3"/>
              </a:rPr>
              <a:t>Electricidad</a:t>
            </a:r>
            <a:r>
              <a:rPr lang="es-ES" dirty="0">
                <a:latin typeface="Cordia New" pitchFamily="34" charset="-34"/>
                <a:cs typeface="Cordia New" pitchFamily="34" charset="-34"/>
              </a:rPr>
              <a:t>, por debajo de las normas "</a:t>
            </a:r>
            <a:r>
              <a:rPr lang="es-ES" dirty="0" err="1">
                <a:latin typeface="Cordia New" pitchFamily="34" charset="-34"/>
                <a:cs typeface="Cordia New" pitchFamily="34" charset="-34"/>
              </a:rPr>
              <a:t>sujetivas</a:t>
            </a:r>
            <a:r>
              <a:rPr lang="es-ES" dirty="0">
                <a:latin typeface="Cordia New" pitchFamily="34" charset="-34"/>
                <a:cs typeface="Cordia New" pitchFamily="34" charset="-34"/>
              </a:rPr>
              <a:t>" . Citamos </a:t>
            </a:r>
            <a:r>
              <a:rPr lang="es-ES" dirty="0" err="1">
                <a:latin typeface="Cordia New" pitchFamily="34" charset="-34"/>
                <a:cs typeface="Cordia New" pitchFamily="34" charset="-34"/>
              </a:rPr>
              <a:t>sujetivas</a:t>
            </a:r>
            <a:r>
              <a:rPr lang="es-ES" dirty="0">
                <a:latin typeface="Cordia New" pitchFamily="34" charset="-34"/>
                <a:cs typeface="Cordia New" pitchFamily="34" charset="-34"/>
              </a:rPr>
              <a:t> por que son distanciadas de la realidad y de los estándares, debido a que en naciones subdesarrolladas siempre careceremos de una o dos al mismo </a:t>
            </a:r>
            <a:r>
              <a:rPr lang="es-ES" dirty="0">
                <a:latin typeface="Cordia New" pitchFamily="34" charset="-34"/>
                <a:cs typeface="Cordia New" pitchFamily="34" charset="-34"/>
                <a:hlinkClick r:id="rId4"/>
              </a:rPr>
              <a:t>tiempo</a:t>
            </a:r>
            <a:r>
              <a:rPr lang="es-ES" dirty="0">
                <a:latin typeface="Cordia New" pitchFamily="34" charset="-34"/>
                <a:cs typeface="Cordia New" pitchFamily="34" charset="-34"/>
              </a:rPr>
              <a:t>, o paulatinamente.</a:t>
            </a:r>
            <a:endParaRPr lang="en-GB" dirty="0">
              <a:latin typeface="Cordia New" pitchFamily="34" charset="-34"/>
              <a:cs typeface="Cordia New" pitchFamily="34" charset="-34"/>
            </a:endParaRPr>
          </a:p>
        </p:txBody>
      </p:sp>
    </p:spTree>
    <p:extLst>
      <p:ext uri="{BB962C8B-B14F-4D97-AF65-F5344CB8AC3E}">
        <p14:creationId xmlns:p14="http://schemas.microsoft.com/office/powerpoint/2010/main" val="141509745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smtClean="0"/>
              <a:t>Pobreza de </a:t>
            </a:r>
            <a:r>
              <a:rPr lang="es-ES" dirty="0" smtClean="0">
                <a:hlinkClick r:id="rId2"/>
              </a:rPr>
              <a:t>Seguridad</a:t>
            </a:r>
            <a:r>
              <a:rPr lang="es-ES" dirty="0" smtClean="0"/>
              <a:t> Social</a:t>
            </a:r>
            <a:endParaRPr lang="en-GB" dirty="0"/>
          </a:p>
        </p:txBody>
      </p:sp>
      <p:sp>
        <p:nvSpPr>
          <p:cNvPr id="3" name="Content Placeholder 2"/>
          <p:cNvSpPr>
            <a:spLocks noGrp="1"/>
          </p:cNvSpPr>
          <p:nvPr>
            <p:ph idx="1"/>
          </p:nvPr>
        </p:nvSpPr>
        <p:spPr>
          <a:xfrm>
            <a:off x="323528" y="1340768"/>
            <a:ext cx="8363272" cy="4785395"/>
          </a:xfrm>
        </p:spPr>
        <p:txBody>
          <a:bodyPr>
            <a:normAutofit fontScale="85000" lnSpcReduction="20000"/>
          </a:bodyPr>
          <a:lstStyle/>
          <a:p>
            <a:pPr marL="0" indent="0">
              <a:buNone/>
            </a:pPr>
            <a:r>
              <a:rPr lang="es-ES" dirty="0" smtClean="0">
                <a:latin typeface="Cordia New" pitchFamily="34" charset="-34"/>
                <a:cs typeface="Cordia New" pitchFamily="34" charset="-34"/>
              </a:rPr>
              <a:t/>
            </a:r>
            <a:br>
              <a:rPr lang="es-ES" dirty="0" smtClean="0">
                <a:latin typeface="Cordia New" pitchFamily="34" charset="-34"/>
                <a:cs typeface="Cordia New" pitchFamily="34" charset="-34"/>
              </a:rPr>
            </a:br>
            <a:r>
              <a:rPr lang="es-ES" dirty="0">
                <a:latin typeface="Cordia New" pitchFamily="34" charset="-34"/>
                <a:cs typeface="Cordia New" pitchFamily="34" charset="-34"/>
              </a:rPr>
              <a:t>Es una de los tipos de pobrezas mas "relativos" que podemos citar, debido a que la sufren los que no tienen esa seguridad social requerida. La misma no depende de la riqueza de un país, y de la capacidad que tenga esa </a:t>
            </a:r>
            <a:r>
              <a:rPr lang="es-ES" dirty="0">
                <a:latin typeface="Cordia New" pitchFamily="34" charset="-34"/>
                <a:cs typeface="Cordia New" pitchFamily="34" charset="-34"/>
                <a:hlinkClick r:id="rId3"/>
              </a:rPr>
              <a:t>nación</a:t>
            </a:r>
            <a:r>
              <a:rPr lang="es-ES" dirty="0">
                <a:latin typeface="Cordia New" pitchFamily="34" charset="-34"/>
                <a:cs typeface="Cordia New" pitchFamily="34" charset="-34"/>
              </a:rPr>
              <a:t> de proveer la misma, en el entendido de que existen países con una </a:t>
            </a:r>
            <a:r>
              <a:rPr lang="es-ES" dirty="0" err="1">
                <a:latin typeface="Cordia New" pitchFamily="34" charset="-34"/>
                <a:cs typeface="Cordia New" pitchFamily="34" charset="-34"/>
              </a:rPr>
              <a:t>grave</a:t>
            </a:r>
            <a:r>
              <a:rPr lang="es-ES" dirty="0" err="1">
                <a:latin typeface="Cordia New" pitchFamily="34" charset="-34"/>
                <a:cs typeface="Cordia New" pitchFamily="34" charset="-34"/>
                <a:hlinkClick r:id="rId4"/>
              </a:rPr>
              <a:t>seguridad</a:t>
            </a:r>
            <a:r>
              <a:rPr lang="es-ES" dirty="0">
                <a:latin typeface="Cordia New" pitchFamily="34" charset="-34"/>
                <a:cs typeface="Cordia New" pitchFamily="34" charset="-34"/>
                <a:hlinkClick r:id="rId4"/>
              </a:rPr>
              <a:t> social</a:t>
            </a:r>
            <a:r>
              <a:rPr lang="es-ES" dirty="0">
                <a:latin typeface="Cordia New" pitchFamily="34" charset="-34"/>
                <a:cs typeface="Cordia New" pitchFamily="34" charset="-34"/>
              </a:rPr>
              <a:t>, aunque tienen una infraestructura de riqueza </a:t>
            </a:r>
            <a:r>
              <a:rPr lang="es-ES" dirty="0" err="1">
                <a:latin typeface="Cordia New" pitchFamily="34" charset="-34"/>
                <a:cs typeface="Cordia New" pitchFamily="34" charset="-34"/>
              </a:rPr>
              <a:t>incomesurable</a:t>
            </a:r>
            <a:r>
              <a:rPr lang="es-ES" dirty="0">
                <a:latin typeface="Cordia New" pitchFamily="34" charset="-34"/>
                <a:cs typeface="Cordia New" pitchFamily="34" charset="-34"/>
              </a:rPr>
              <a:t>, y a su vez existen países con zonas altamente pobres, pero tienen o han creado una seguridad social estable, buena y sana . La Globalización y la </a:t>
            </a:r>
            <a:r>
              <a:rPr lang="es-ES" dirty="0">
                <a:latin typeface="Cordia New" pitchFamily="34" charset="-34"/>
                <a:cs typeface="Cordia New" pitchFamily="34" charset="-34"/>
                <a:hlinkClick r:id="rId5"/>
              </a:rPr>
              <a:t>Privatización</a:t>
            </a:r>
            <a:r>
              <a:rPr lang="es-ES" dirty="0">
                <a:latin typeface="Cordia New" pitchFamily="34" charset="-34"/>
                <a:cs typeface="Cordia New" pitchFamily="34" charset="-34"/>
              </a:rPr>
              <a:t> de ciertos renglones del </a:t>
            </a:r>
            <a:r>
              <a:rPr lang="es-ES" dirty="0">
                <a:latin typeface="Cordia New" pitchFamily="34" charset="-34"/>
                <a:cs typeface="Cordia New" pitchFamily="34" charset="-34"/>
                <a:hlinkClick r:id="rId6"/>
              </a:rPr>
              <a:t>estado</a:t>
            </a:r>
            <a:r>
              <a:rPr lang="es-ES" dirty="0">
                <a:latin typeface="Cordia New" pitchFamily="34" charset="-34"/>
                <a:cs typeface="Cordia New" pitchFamily="34" charset="-34"/>
              </a:rPr>
              <a:t> a dado el nacimiento de lo citado anteriormente, donde el sector privado ha identificado el problema, y la escasees y ha creado un negocio al respecto (Administradoras de fondos de pensiones, Administradoras de </a:t>
            </a:r>
            <a:r>
              <a:rPr lang="es-ES" dirty="0">
                <a:latin typeface="Cordia New" pitchFamily="34" charset="-34"/>
                <a:cs typeface="Cordia New" pitchFamily="34" charset="-34"/>
                <a:hlinkClick r:id="rId7"/>
              </a:rPr>
              <a:t>Salud Publica</a:t>
            </a:r>
            <a:r>
              <a:rPr lang="es-ES" dirty="0">
                <a:latin typeface="Cordia New" pitchFamily="34" charset="-34"/>
                <a:cs typeface="Cordia New" pitchFamily="34" charset="-34"/>
              </a:rPr>
              <a:t>, Administradoras de Seguridad Social).</a:t>
            </a:r>
            <a:endParaRPr lang="en-GB" dirty="0">
              <a:latin typeface="Cordia New" pitchFamily="34" charset="-34"/>
              <a:cs typeface="Cordia New" pitchFamily="34" charset="-34"/>
            </a:endParaRPr>
          </a:p>
        </p:txBody>
      </p:sp>
    </p:spTree>
    <p:extLst>
      <p:ext uri="{BB962C8B-B14F-4D97-AF65-F5344CB8AC3E}">
        <p14:creationId xmlns:p14="http://schemas.microsoft.com/office/powerpoint/2010/main" val="221920229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908720"/>
            <a:ext cx="8291264" cy="5217443"/>
          </a:xfrm>
        </p:spPr>
        <p:txBody>
          <a:bodyPr>
            <a:normAutofit fontScale="92500" lnSpcReduction="20000"/>
          </a:bodyPr>
          <a:lstStyle/>
          <a:p>
            <a:pPr marL="0" indent="0" algn="just">
              <a:buNone/>
            </a:pPr>
            <a:r>
              <a:rPr lang="es-ES" dirty="0">
                <a:latin typeface="Cordia New" pitchFamily="34" charset="-34"/>
                <a:cs typeface="Cordia New" pitchFamily="34" charset="-34"/>
              </a:rPr>
              <a:t>En todos los países existen ya </a:t>
            </a:r>
            <a:r>
              <a:rPr lang="es-ES" dirty="0">
                <a:latin typeface="Cordia New" pitchFamily="34" charset="-34"/>
                <a:cs typeface="Cordia New" pitchFamily="34" charset="-34"/>
                <a:hlinkClick r:id="rId2"/>
              </a:rPr>
              <a:t>sistemas</a:t>
            </a:r>
            <a:r>
              <a:rPr lang="es-ES" dirty="0">
                <a:latin typeface="Cordia New" pitchFamily="34" charset="-34"/>
                <a:cs typeface="Cordia New" pitchFamily="34" charset="-34"/>
              </a:rPr>
              <a:t> privados de previsión, además de los sistemas públicos de servicios sociales. Argentina, </a:t>
            </a:r>
            <a:r>
              <a:rPr lang="es-ES" dirty="0">
                <a:latin typeface="Cordia New" pitchFamily="34" charset="-34"/>
                <a:cs typeface="Cordia New" pitchFamily="34" charset="-34"/>
                <a:hlinkClick r:id="rId3"/>
              </a:rPr>
              <a:t>Costa Rica</a:t>
            </a:r>
            <a:r>
              <a:rPr lang="es-ES" dirty="0">
                <a:latin typeface="Cordia New" pitchFamily="34" charset="-34"/>
                <a:cs typeface="Cordia New" pitchFamily="34" charset="-34"/>
              </a:rPr>
              <a:t>, </a:t>
            </a:r>
            <a:r>
              <a:rPr lang="es-ES" dirty="0" err="1">
                <a:latin typeface="Cordia New" pitchFamily="34" charset="-34"/>
                <a:cs typeface="Cordia New" pitchFamily="34" charset="-34"/>
                <a:hlinkClick r:id="rId4"/>
              </a:rPr>
              <a:t>Cuba</a:t>
            </a:r>
            <a:r>
              <a:rPr lang="es-ES" dirty="0" err="1">
                <a:latin typeface="Cordia New" pitchFamily="34" charset="-34"/>
                <a:cs typeface="Cordia New" pitchFamily="34" charset="-34"/>
              </a:rPr>
              <a:t>,</a:t>
            </a:r>
            <a:r>
              <a:rPr lang="es-ES" dirty="0" err="1">
                <a:latin typeface="Cordia New" pitchFamily="34" charset="-34"/>
                <a:cs typeface="Cordia New" pitchFamily="34" charset="-34"/>
                <a:hlinkClick r:id="rId5"/>
              </a:rPr>
              <a:t>Uruguay</a:t>
            </a:r>
            <a:r>
              <a:rPr lang="es-ES" dirty="0">
                <a:latin typeface="Cordia New" pitchFamily="34" charset="-34"/>
                <a:cs typeface="Cordia New" pitchFamily="34" charset="-34"/>
              </a:rPr>
              <a:t>, </a:t>
            </a:r>
            <a:r>
              <a:rPr lang="es-ES" dirty="0">
                <a:latin typeface="Cordia New" pitchFamily="34" charset="-34"/>
                <a:cs typeface="Cordia New" pitchFamily="34" charset="-34"/>
                <a:hlinkClick r:id="rId6"/>
              </a:rPr>
              <a:t>Brasil</a:t>
            </a:r>
            <a:r>
              <a:rPr lang="es-ES" dirty="0">
                <a:latin typeface="Cordia New" pitchFamily="34" charset="-34"/>
                <a:cs typeface="Cordia New" pitchFamily="34" charset="-34"/>
              </a:rPr>
              <a:t>, Jamaica, las Bahamas y Barbados tienen los sistemas de seguridad social más extensamente desarrollados. En casi todos esos países se estableció relativamente un </a:t>
            </a:r>
            <a:r>
              <a:rPr lang="es-ES" dirty="0">
                <a:latin typeface="Cordia New" pitchFamily="34" charset="-34"/>
                <a:cs typeface="Cordia New" pitchFamily="34" charset="-34"/>
                <a:hlinkClick r:id="rId2"/>
              </a:rPr>
              <a:t>sistema</a:t>
            </a:r>
            <a:r>
              <a:rPr lang="es-ES" dirty="0">
                <a:latin typeface="Cordia New" pitchFamily="34" charset="-34"/>
                <a:cs typeface="Cordia New" pitchFamily="34" charset="-34"/>
              </a:rPr>
              <a:t> de seguridad social basado en el </a:t>
            </a:r>
            <a:r>
              <a:rPr lang="es-ES" dirty="0">
                <a:latin typeface="Cordia New" pitchFamily="34" charset="-34"/>
                <a:cs typeface="Cordia New" pitchFamily="34" charset="-34"/>
                <a:hlinkClick r:id="rId7"/>
              </a:rPr>
              <a:t>modelo</a:t>
            </a:r>
            <a:r>
              <a:rPr lang="es-ES" dirty="0">
                <a:latin typeface="Cordia New" pitchFamily="34" charset="-34"/>
                <a:cs typeface="Cordia New" pitchFamily="34" charset="-34"/>
              </a:rPr>
              <a:t> de Bismarck, el cual se fue extendiendo progresivamente a sectores cada vez más amplios de la colectividad. Al menos formalmente, la población de ese grupo de países está amparada en un 70 al 100 % por ese sistema. En el extremo opuesto se encuentran países como Honduras, </a:t>
            </a:r>
            <a:r>
              <a:rPr lang="es-ES" dirty="0">
                <a:latin typeface="Cordia New" pitchFamily="34" charset="-34"/>
                <a:cs typeface="Cordia New" pitchFamily="34" charset="-34"/>
                <a:hlinkClick r:id="rId8"/>
              </a:rPr>
              <a:t>Guatemala</a:t>
            </a:r>
            <a:r>
              <a:rPr lang="es-ES" dirty="0">
                <a:latin typeface="Cordia New" pitchFamily="34" charset="-34"/>
                <a:cs typeface="Cordia New" pitchFamily="34" charset="-34"/>
              </a:rPr>
              <a:t>, El Salvador, </a:t>
            </a:r>
            <a:r>
              <a:rPr lang="es-ES" dirty="0">
                <a:latin typeface="Cordia New" pitchFamily="34" charset="-34"/>
                <a:cs typeface="Cordia New" pitchFamily="34" charset="-34"/>
                <a:hlinkClick r:id="rId9"/>
              </a:rPr>
              <a:t>República Dominicana</a:t>
            </a:r>
            <a:r>
              <a:rPr lang="es-ES" dirty="0">
                <a:latin typeface="Cordia New" pitchFamily="34" charset="-34"/>
                <a:cs typeface="Cordia New" pitchFamily="34" charset="-34"/>
              </a:rPr>
              <a:t> y </a:t>
            </a:r>
            <a:r>
              <a:rPr lang="es-ES" dirty="0">
                <a:latin typeface="Cordia New" pitchFamily="34" charset="-34"/>
                <a:cs typeface="Cordia New" pitchFamily="34" charset="-34"/>
                <a:hlinkClick r:id="rId10"/>
              </a:rPr>
              <a:t>Bolivia</a:t>
            </a:r>
            <a:r>
              <a:rPr lang="es-ES" dirty="0">
                <a:latin typeface="Cordia New" pitchFamily="34" charset="-34"/>
                <a:cs typeface="Cordia New" pitchFamily="34" charset="-34"/>
              </a:rPr>
              <a:t>, en donde apenas un máximo del 20 % la población está protegido por sistemas públicos de seguridad social.</a:t>
            </a:r>
            <a:endParaRPr lang="en-GB" dirty="0">
              <a:latin typeface="Cordia New" pitchFamily="34" charset="-34"/>
              <a:cs typeface="Cordia New" pitchFamily="34" charset="-34"/>
            </a:endParaRPr>
          </a:p>
        </p:txBody>
      </p:sp>
    </p:spTree>
    <p:extLst>
      <p:ext uri="{BB962C8B-B14F-4D97-AF65-F5344CB8AC3E}">
        <p14:creationId xmlns:p14="http://schemas.microsoft.com/office/powerpoint/2010/main" val="18326106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smtClean="0"/>
              <a:t>Pobreza de Salud</a:t>
            </a:r>
            <a:endParaRPr lang="en-GB" dirty="0"/>
          </a:p>
        </p:txBody>
      </p:sp>
      <p:sp>
        <p:nvSpPr>
          <p:cNvPr id="3" name="Content Placeholder 2"/>
          <p:cNvSpPr>
            <a:spLocks noGrp="1"/>
          </p:cNvSpPr>
          <p:nvPr>
            <p:ph idx="1"/>
          </p:nvPr>
        </p:nvSpPr>
        <p:spPr>
          <a:xfrm>
            <a:off x="395536" y="1484784"/>
            <a:ext cx="8229600" cy="4525963"/>
          </a:xfrm>
        </p:spPr>
        <p:txBody>
          <a:bodyPr>
            <a:normAutofit/>
          </a:bodyPr>
          <a:lstStyle/>
          <a:p>
            <a:pPr marL="0" indent="0" algn="just">
              <a:buNone/>
            </a:pPr>
            <a:r>
              <a:rPr lang="es-ES" dirty="0" smtClean="0"/>
              <a:t/>
            </a:r>
            <a:br>
              <a:rPr lang="es-ES" dirty="0" smtClean="0"/>
            </a:br>
            <a:r>
              <a:rPr lang="es-ES" dirty="0">
                <a:latin typeface="Cordia New" pitchFamily="34" charset="-34"/>
                <a:cs typeface="Cordia New" pitchFamily="34" charset="-34"/>
              </a:rPr>
              <a:t>La Pobreza de salud la arroja un numero porcentual, y sale de la estimación de la proporción de la población nacional de una zona, </a:t>
            </a:r>
            <a:r>
              <a:rPr lang="es-ES" dirty="0">
                <a:latin typeface="Cordia New" pitchFamily="34" charset="-34"/>
                <a:cs typeface="Cordia New" pitchFamily="34" charset="-34"/>
                <a:hlinkClick r:id="rId2"/>
              </a:rPr>
              <a:t>nación</a:t>
            </a:r>
            <a:r>
              <a:rPr lang="es-ES" dirty="0">
                <a:latin typeface="Cordia New" pitchFamily="34" charset="-34"/>
                <a:cs typeface="Cordia New" pitchFamily="34" charset="-34"/>
              </a:rPr>
              <a:t>, país, que las instituciones de salud del sector publico no alcanzan a cubrir adecuadamente.</a:t>
            </a:r>
            <a:r>
              <a:rPr lang="es-ES" dirty="0" smtClean="0">
                <a:latin typeface="Cordia New" pitchFamily="34" charset="-34"/>
                <a:cs typeface="Cordia New" pitchFamily="34" charset="-34"/>
              </a:rPr>
              <a:t/>
            </a:r>
            <a:br>
              <a:rPr lang="es-ES" dirty="0" smtClean="0">
                <a:latin typeface="Cordia New" pitchFamily="34" charset="-34"/>
                <a:cs typeface="Cordia New" pitchFamily="34" charset="-34"/>
              </a:rPr>
            </a:br>
            <a:r>
              <a:rPr lang="es-ES" dirty="0">
                <a:latin typeface="Cordia New" pitchFamily="34" charset="-34"/>
                <a:cs typeface="Cordia New" pitchFamily="34" charset="-34"/>
              </a:rPr>
              <a:t>Se utilizan varios </a:t>
            </a:r>
            <a:r>
              <a:rPr lang="es-ES" dirty="0">
                <a:latin typeface="Cordia New" pitchFamily="34" charset="-34"/>
                <a:cs typeface="Cordia New" pitchFamily="34" charset="-34"/>
                <a:hlinkClick r:id="rId3"/>
              </a:rPr>
              <a:t>indicadores</a:t>
            </a:r>
            <a:r>
              <a:rPr lang="es-ES" dirty="0">
                <a:latin typeface="Cordia New" pitchFamily="34" charset="-34"/>
                <a:cs typeface="Cordia New" pitchFamily="34" charset="-34"/>
              </a:rPr>
              <a:t>: </a:t>
            </a:r>
            <a:r>
              <a:rPr lang="es-ES" dirty="0">
                <a:latin typeface="Cordia New" pitchFamily="34" charset="-34"/>
                <a:cs typeface="Cordia New" pitchFamily="34" charset="-34"/>
                <a:hlinkClick r:id="rId4"/>
              </a:rPr>
              <a:t>Personal</a:t>
            </a:r>
            <a:r>
              <a:rPr lang="es-ES" dirty="0">
                <a:latin typeface="Cordia New" pitchFamily="34" charset="-34"/>
                <a:cs typeface="Cordia New" pitchFamily="34" charset="-34"/>
              </a:rPr>
              <a:t> medico, camas, equipos, y recursos disponibles per </a:t>
            </a:r>
            <a:r>
              <a:rPr lang="es-ES" dirty="0" err="1">
                <a:latin typeface="Cordia New" pitchFamily="34" charset="-34"/>
                <a:cs typeface="Cordia New" pitchFamily="34" charset="-34"/>
              </a:rPr>
              <a:t>capita</a:t>
            </a:r>
            <a:r>
              <a:rPr lang="es-ES" dirty="0">
                <a:latin typeface="Cordia New" pitchFamily="34" charset="-34"/>
                <a:cs typeface="Cordia New" pitchFamily="34" charset="-34"/>
              </a:rPr>
              <a:t>.</a:t>
            </a:r>
            <a:endParaRPr lang="en-GB" dirty="0">
              <a:latin typeface="Cordia New" pitchFamily="34" charset="-34"/>
              <a:cs typeface="Cordia New" pitchFamily="34" charset="-34"/>
            </a:endParaRPr>
          </a:p>
        </p:txBody>
      </p:sp>
    </p:spTree>
    <p:extLst>
      <p:ext uri="{BB962C8B-B14F-4D97-AF65-F5344CB8AC3E}">
        <p14:creationId xmlns:p14="http://schemas.microsoft.com/office/powerpoint/2010/main" val="350446450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smtClean="0"/>
              <a:t>Factores que influyen en la pobreza</a:t>
            </a:r>
            <a:endParaRPr lang="en-GB" dirty="0"/>
          </a:p>
        </p:txBody>
      </p:sp>
      <p:sp>
        <p:nvSpPr>
          <p:cNvPr id="3" name="Content Placeholder 2"/>
          <p:cNvSpPr>
            <a:spLocks noGrp="1"/>
          </p:cNvSpPr>
          <p:nvPr>
            <p:ph idx="1"/>
          </p:nvPr>
        </p:nvSpPr>
        <p:spPr/>
        <p:txBody>
          <a:bodyPr>
            <a:normAutofit fontScale="85000" lnSpcReduction="20000"/>
          </a:bodyPr>
          <a:lstStyle/>
          <a:p>
            <a:pPr marL="0" indent="0">
              <a:buNone/>
            </a:pPr>
            <a:r>
              <a:rPr lang="es-ES" dirty="0" smtClean="0"/>
              <a:t>La </a:t>
            </a:r>
            <a:r>
              <a:rPr lang="es-ES" dirty="0"/>
              <a:t>pobreza va relacionada a varios factores</a:t>
            </a:r>
            <a:r>
              <a:rPr lang="es-ES" dirty="0" smtClean="0"/>
              <a:t>:</a:t>
            </a:r>
          </a:p>
          <a:p>
            <a:pPr marL="0" indent="0">
              <a:buNone/>
            </a:pPr>
            <a:endParaRPr lang="es-ES" dirty="0"/>
          </a:p>
          <a:p>
            <a:r>
              <a:rPr lang="es-ES" dirty="0"/>
              <a:t>Analfabetismo</a:t>
            </a:r>
          </a:p>
          <a:p>
            <a:r>
              <a:rPr lang="es-ES" dirty="0"/>
              <a:t>Problemas de Salubridad</a:t>
            </a:r>
          </a:p>
          <a:p>
            <a:r>
              <a:rPr lang="es-ES" dirty="0"/>
              <a:t>Problemas de </a:t>
            </a:r>
            <a:r>
              <a:rPr lang="es-ES" dirty="0">
                <a:hlinkClick r:id="rId2"/>
              </a:rPr>
              <a:t>tierra</a:t>
            </a:r>
            <a:r>
              <a:rPr lang="es-ES" dirty="0"/>
              <a:t>, invasiones territoriales, y problemas migratorios</a:t>
            </a:r>
          </a:p>
          <a:p>
            <a:r>
              <a:rPr lang="es-ES" dirty="0"/>
              <a:t>Alta dependencia en la Agricultura</a:t>
            </a:r>
          </a:p>
          <a:p>
            <a:r>
              <a:rPr lang="es-ES" dirty="0"/>
              <a:t>Problemas de clima</a:t>
            </a:r>
          </a:p>
          <a:p>
            <a:r>
              <a:rPr lang="es-ES" dirty="0"/>
              <a:t>Guerras varias</a:t>
            </a:r>
          </a:p>
          <a:p>
            <a:r>
              <a:rPr lang="es-ES" dirty="0"/>
              <a:t>Problemas Gubernamentales (Gobiernos de Facto, Dictaduras, </a:t>
            </a:r>
            <a:r>
              <a:rPr lang="es-ES" dirty="0">
                <a:hlinkClick r:id="rId3"/>
              </a:rPr>
              <a:t>Corrupción</a:t>
            </a:r>
            <a:r>
              <a:rPr lang="es-ES" dirty="0"/>
              <a:t> Gubernamental )</a:t>
            </a:r>
          </a:p>
          <a:p>
            <a:endParaRPr lang="en-GB" dirty="0"/>
          </a:p>
        </p:txBody>
      </p:sp>
    </p:spTree>
    <p:extLst>
      <p:ext uri="{BB962C8B-B14F-4D97-AF65-F5344CB8AC3E}">
        <p14:creationId xmlns:p14="http://schemas.microsoft.com/office/powerpoint/2010/main" val="306464914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La </a:t>
            </a:r>
            <a:r>
              <a:rPr lang="en-GB" dirty="0" err="1" smtClean="0"/>
              <a:t>Salud</a:t>
            </a:r>
            <a:endParaRPr lang="en-GB" dirty="0"/>
          </a:p>
        </p:txBody>
      </p:sp>
      <p:sp>
        <p:nvSpPr>
          <p:cNvPr id="3" name="Content Placeholder 2"/>
          <p:cNvSpPr>
            <a:spLocks noGrp="1"/>
          </p:cNvSpPr>
          <p:nvPr>
            <p:ph idx="1"/>
          </p:nvPr>
        </p:nvSpPr>
        <p:spPr>
          <a:xfrm>
            <a:off x="251520" y="1556792"/>
            <a:ext cx="8712968" cy="4752528"/>
          </a:xfrm>
        </p:spPr>
        <p:txBody>
          <a:bodyPr/>
          <a:lstStyle/>
          <a:p>
            <a:pPr algn="just"/>
            <a:r>
              <a:rPr lang="es-ES" dirty="0">
                <a:latin typeface="Cordia New" pitchFamily="34" charset="-34"/>
                <a:cs typeface="Cordia New" pitchFamily="34" charset="-34"/>
              </a:rPr>
              <a:t>La Prevención como salud, se enmarca desde la vacunación, la limpieza urbana, la nutrición, y erradicación de </a:t>
            </a:r>
            <a:r>
              <a:rPr lang="es-ES" dirty="0">
                <a:latin typeface="Cordia New" pitchFamily="34" charset="-34"/>
                <a:cs typeface="Cordia New" pitchFamily="34" charset="-34"/>
                <a:hlinkClick r:id="rId2"/>
              </a:rPr>
              <a:t>enfermedades</a:t>
            </a:r>
            <a:r>
              <a:rPr lang="es-ES" dirty="0">
                <a:latin typeface="Cordia New" pitchFamily="34" charset="-34"/>
                <a:cs typeface="Cordia New" pitchFamily="34" charset="-34"/>
              </a:rPr>
              <a:t> infectocontagiosas, endémicas, o natales.</a:t>
            </a:r>
            <a:endParaRPr lang="en-GB" dirty="0">
              <a:latin typeface="Cordia New" pitchFamily="34" charset="-34"/>
              <a:cs typeface="Cordia New" pitchFamily="34" charset="-34"/>
            </a:endParaRPr>
          </a:p>
        </p:txBody>
      </p:sp>
    </p:spTree>
    <p:extLst>
      <p:ext uri="{BB962C8B-B14F-4D97-AF65-F5344CB8AC3E}">
        <p14:creationId xmlns:p14="http://schemas.microsoft.com/office/powerpoint/2010/main" val="225852106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smtClean="0"/>
              <a:t>La Nutrición</a:t>
            </a:r>
            <a:endParaRPr lang="en-GB" dirty="0"/>
          </a:p>
        </p:txBody>
      </p:sp>
      <p:sp>
        <p:nvSpPr>
          <p:cNvPr id="3" name="Content Placeholder 2"/>
          <p:cNvSpPr>
            <a:spLocks noGrp="1"/>
          </p:cNvSpPr>
          <p:nvPr>
            <p:ph idx="1"/>
          </p:nvPr>
        </p:nvSpPr>
        <p:spPr>
          <a:xfrm>
            <a:off x="251520" y="1412776"/>
            <a:ext cx="8712968" cy="5256584"/>
          </a:xfrm>
        </p:spPr>
        <p:txBody>
          <a:bodyPr>
            <a:normAutofit fontScale="92500" lnSpcReduction="10000"/>
          </a:bodyPr>
          <a:lstStyle/>
          <a:p>
            <a:pPr marL="0" indent="0" algn="just">
              <a:buNone/>
            </a:pPr>
            <a:r>
              <a:rPr lang="es-ES" dirty="0">
                <a:latin typeface="Cordia New" pitchFamily="34" charset="-34"/>
                <a:cs typeface="Cordia New" pitchFamily="34" charset="-34"/>
              </a:rPr>
              <a:t>La Nutrición es aprendida, ya que la alimentación pura y simple no es nutrición. Debemos comprender que para nutrir una población debe de existir un balances en los diferentes tipos de </a:t>
            </a:r>
            <a:r>
              <a:rPr lang="es-ES" dirty="0">
                <a:latin typeface="Cordia New" pitchFamily="34" charset="-34"/>
                <a:cs typeface="Cordia New" pitchFamily="34" charset="-34"/>
                <a:hlinkClick r:id="rId2"/>
              </a:rPr>
              <a:t>alimentos</a:t>
            </a:r>
            <a:r>
              <a:rPr lang="es-ES" dirty="0">
                <a:latin typeface="Cordia New" pitchFamily="34" charset="-34"/>
                <a:cs typeface="Cordia New" pitchFamily="34" charset="-34"/>
              </a:rPr>
              <a:t> y de cómo prepararlos. Existen pueblos muy alimentados, pero poco nutridos. Se pueden citar los ejemplos de naciones con una buena agricultura, pero con una falta de acuacultura o </a:t>
            </a:r>
            <a:r>
              <a:rPr lang="es-ES" dirty="0">
                <a:latin typeface="Cordia New" pitchFamily="34" charset="-34"/>
                <a:cs typeface="Cordia New" pitchFamily="34" charset="-34"/>
                <a:hlinkClick r:id="rId3"/>
              </a:rPr>
              <a:t>pesca</a:t>
            </a:r>
            <a:r>
              <a:rPr lang="es-ES" dirty="0">
                <a:latin typeface="Cordia New" pitchFamily="34" charset="-34"/>
                <a:cs typeface="Cordia New" pitchFamily="34" charset="-34"/>
              </a:rPr>
              <a:t>, en las cuales sus habitantes tienen problemas de falta de calcio, fósforo u otro elemento esencial, los que degeneran en enfermedades como la ateroesclerosis, bocio, etc.; mientras que hay otros que son ricos en una dieta de extractos marinos, pero baja en vegetales y frutas, lo que degenera en una falta de Vitamina C, y son pueblos muy propensos a las enfermedades infectocontagiosas, </a:t>
            </a:r>
            <a:r>
              <a:rPr lang="es-ES" dirty="0">
                <a:latin typeface="Cordia New" pitchFamily="34" charset="-34"/>
                <a:cs typeface="Cordia New" pitchFamily="34" charset="-34"/>
                <a:hlinkClick r:id="rId4"/>
              </a:rPr>
              <a:t>virus</a:t>
            </a:r>
            <a:r>
              <a:rPr lang="es-ES" dirty="0">
                <a:latin typeface="Cordia New" pitchFamily="34" charset="-34"/>
                <a:cs typeface="Cordia New" pitchFamily="34" charset="-34"/>
              </a:rPr>
              <a:t> sensibles, gripe, fiebres, etc..</a:t>
            </a:r>
            <a:endParaRPr lang="en-GB" dirty="0">
              <a:latin typeface="Cordia New" pitchFamily="34" charset="-34"/>
              <a:cs typeface="Cordia New" pitchFamily="34" charset="-34"/>
            </a:endParaRPr>
          </a:p>
        </p:txBody>
      </p:sp>
    </p:spTree>
    <p:extLst>
      <p:ext uri="{BB962C8B-B14F-4D97-AF65-F5344CB8AC3E}">
        <p14:creationId xmlns:p14="http://schemas.microsoft.com/office/powerpoint/2010/main" val="296198345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s-ES" dirty="0" smtClean="0"/>
              <a:t>Problemas de tierra, invasiones territoriales, y problemas migratorios</a:t>
            </a:r>
            <a:endParaRPr lang="en-GB" dirty="0"/>
          </a:p>
        </p:txBody>
      </p:sp>
      <p:sp>
        <p:nvSpPr>
          <p:cNvPr id="3" name="Content Placeholder 2"/>
          <p:cNvSpPr>
            <a:spLocks noGrp="1"/>
          </p:cNvSpPr>
          <p:nvPr>
            <p:ph idx="1"/>
          </p:nvPr>
        </p:nvSpPr>
        <p:spPr/>
        <p:txBody>
          <a:bodyPr>
            <a:normAutofit lnSpcReduction="10000"/>
          </a:bodyPr>
          <a:lstStyle/>
          <a:p>
            <a:pPr marL="0" indent="0">
              <a:buNone/>
            </a:pPr>
            <a:r>
              <a:rPr lang="es-ES" dirty="0" smtClean="0"/>
              <a:t/>
            </a:r>
            <a:br>
              <a:rPr lang="es-ES" dirty="0" smtClean="0"/>
            </a:br>
            <a:r>
              <a:rPr lang="es-ES" dirty="0"/>
              <a:t>Cerca de 300 millones de habitantes urbanos en países en vías de desarrollo viven actualmente en la pobreza, sin los ingresos suficientes tan siquiera para la nutrición básica o los requisitos de cobijo, pero el rápido incremento de la población en áreas urbanas ha causado una tensión considerable, no sólo en la infraestructura y vivienda urbanas, sino también en el entorno urbano.</a:t>
            </a:r>
            <a:endParaRPr lang="en-GB" dirty="0"/>
          </a:p>
        </p:txBody>
      </p:sp>
    </p:spTree>
    <p:extLst>
      <p:ext uri="{BB962C8B-B14F-4D97-AF65-F5344CB8AC3E}">
        <p14:creationId xmlns:p14="http://schemas.microsoft.com/office/powerpoint/2010/main" val="12685096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En </a:t>
            </a:r>
            <a:r>
              <a:rPr lang="en-GB" dirty="0" err="1" smtClean="0"/>
              <a:t>esta</a:t>
            </a:r>
            <a:r>
              <a:rPr lang="en-GB" dirty="0" smtClean="0"/>
              <a:t> </a:t>
            </a:r>
            <a:r>
              <a:rPr lang="en-GB" dirty="0" err="1" smtClean="0"/>
              <a:t>lección</a:t>
            </a:r>
            <a:r>
              <a:rPr lang="en-GB" dirty="0" smtClean="0"/>
              <a:t> </a:t>
            </a:r>
            <a:r>
              <a:rPr lang="en-GB" dirty="0" err="1" smtClean="0"/>
              <a:t>vamos</a:t>
            </a:r>
            <a:r>
              <a:rPr lang="en-GB" smtClean="0"/>
              <a:t> a……</a:t>
            </a:r>
            <a:endParaRPr lang="en-GB" dirty="0"/>
          </a:p>
        </p:txBody>
      </p:sp>
      <p:sp>
        <p:nvSpPr>
          <p:cNvPr id="3" name="Content Placeholder 2"/>
          <p:cNvSpPr>
            <a:spLocks noGrp="1"/>
          </p:cNvSpPr>
          <p:nvPr>
            <p:ph idx="1"/>
          </p:nvPr>
        </p:nvSpPr>
        <p:spPr/>
        <p:txBody>
          <a:bodyPr/>
          <a:lstStyle/>
          <a:p>
            <a:r>
              <a:rPr lang="en-GB" dirty="0" err="1" smtClean="0"/>
              <a:t>Corregir</a:t>
            </a:r>
            <a:r>
              <a:rPr lang="en-GB" dirty="0" smtClean="0"/>
              <a:t> </a:t>
            </a:r>
            <a:r>
              <a:rPr lang="en-GB" dirty="0" err="1" smtClean="0"/>
              <a:t>actividades</a:t>
            </a:r>
            <a:r>
              <a:rPr lang="en-GB" dirty="0" smtClean="0"/>
              <a:t> de </a:t>
            </a:r>
            <a:r>
              <a:rPr lang="en-GB" dirty="0" err="1" smtClean="0"/>
              <a:t>escuchar</a:t>
            </a:r>
            <a:r>
              <a:rPr lang="en-GB" dirty="0" smtClean="0"/>
              <a:t> X2</a:t>
            </a:r>
          </a:p>
          <a:p>
            <a:r>
              <a:rPr lang="en-GB" dirty="0" err="1" smtClean="0"/>
              <a:t>Ver</a:t>
            </a:r>
            <a:r>
              <a:rPr lang="en-GB" dirty="0" smtClean="0"/>
              <a:t> el </a:t>
            </a:r>
            <a:r>
              <a:rPr lang="en-GB" dirty="0" err="1" smtClean="0"/>
              <a:t>vídeo</a:t>
            </a:r>
            <a:r>
              <a:rPr lang="en-GB" dirty="0" smtClean="0"/>
              <a:t> The Girl Effect.</a:t>
            </a:r>
          </a:p>
          <a:p>
            <a:r>
              <a:rPr lang="en-GB" dirty="0" err="1" smtClean="0"/>
              <a:t>Presentar</a:t>
            </a:r>
            <a:r>
              <a:rPr lang="en-GB" dirty="0" smtClean="0"/>
              <a:t> la </a:t>
            </a:r>
            <a:r>
              <a:rPr lang="en-GB" dirty="0" err="1" smtClean="0"/>
              <a:t>vida</a:t>
            </a:r>
            <a:r>
              <a:rPr lang="en-GB" dirty="0" smtClean="0"/>
              <a:t> en </a:t>
            </a:r>
            <a:r>
              <a:rPr lang="en-GB" dirty="0" err="1" smtClean="0"/>
              <a:t>cada</a:t>
            </a:r>
            <a:r>
              <a:rPr lang="en-GB" dirty="0" smtClean="0"/>
              <a:t> </a:t>
            </a:r>
            <a:r>
              <a:rPr lang="en-GB" dirty="0" err="1" smtClean="0"/>
              <a:t>país</a:t>
            </a:r>
            <a:endParaRPr lang="en-GB" dirty="0" smtClean="0"/>
          </a:p>
          <a:p>
            <a:r>
              <a:rPr lang="en-GB" dirty="0" err="1" smtClean="0"/>
              <a:t>Expresar</a:t>
            </a:r>
            <a:r>
              <a:rPr lang="en-GB" dirty="0" smtClean="0"/>
              <a:t> </a:t>
            </a:r>
            <a:r>
              <a:rPr lang="en-GB" dirty="0" err="1" smtClean="0"/>
              <a:t>tus</a:t>
            </a:r>
            <a:r>
              <a:rPr lang="en-GB" dirty="0" smtClean="0"/>
              <a:t> </a:t>
            </a:r>
            <a:r>
              <a:rPr lang="en-GB" dirty="0" err="1" smtClean="0"/>
              <a:t>sentimientos</a:t>
            </a:r>
            <a:r>
              <a:rPr lang="en-GB" dirty="0" smtClean="0"/>
              <a:t> de </a:t>
            </a:r>
            <a:r>
              <a:rPr lang="en-GB" dirty="0" err="1" smtClean="0"/>
              <a:t>vivir</a:t>
            </a:r>
            <a:r>
              <a:rPr lang="en-GB" dirty="0" smtClean="0"/>
              <a:t> </a:t>
            </a:r>
            <a:r>
              <a:rPr lang="en-GB" dirty="0" err="1" smtClean="0"/>
              <a:t>allí</a:t>
            </a:r>
            <a:r>
              <a:rPr lang="en-GB" dirty="0" smtClean="0"/>
              <a:t>.</a:t>
            </a:r>
          </a:p>
          <a:p>
            <a:r>
              <a:rPr lang="en-GB" dirty="0" err="1" smtClean="0"/>
              <a:t>Pobreza</a:t>
            </a:r>
            <a:r>
              <a:rPr lang="en-GB" dirty="0" smtClean="0"/>
              <a:t> – </a:t>
            </a:r>
            <a:r>
              <a:rPr lang="en-GB" dirty="0" err="1" smtClean="0"/>
              <a:t>apuntes</a:t>
            </a:r>
            <a:r>
              <a:rPr lang="en-GB" dirty="0" smtClean="0"/>
              <a:t> y ideas claves.  </a:t>
            </a:r>
            <a:endParaRPr lang="en-GB" dirty="0"/>
          </a:p>
          <a:p>
            <a:r>
              <a:rPr lang="en-GB" dirty="0" err="1" smtClean="0"/>
              <a:t>Gramática</a:t>
            </a:r>
            <a:r>
              <a:rPr lang="en-GB" dirty="0" smtClean="0"/>
              <a:t>.</a:t>
            </a:r>
          </a:p>
        </p:txBody>
      </p:sp>
    </p:spTree>
    <p:extLst>
      <p:ext uri="{BB962C8B-B14F-4D97-AF65-F5344CB8AC3E}">
        <p14:creationId xmlns:p14="http://schemas.microsoft.com/office/powerpoint/2010/main" val="49898685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a:xfrm>
            <a:off x="395536" y="404664"/>
            <a:ext cx="8291264" cy="5721499"/>
          </a:xfrm>
        </p:spPr>
        <p:txBody>
          <a:bodyPr>
            <a:normAutofit/>
          </a:bodyPr>
          <a:lstStyle/>
          <a:p>
            <a:pPr marL="0" indent="0" algn="just">
              <a:buNone/>
            </a:pPr>
            <a:r>
              <a:rPr lang="es-ES" dirty="0" smtClean="0">
                <a:latin typeface="Cordia New" pitchFamily="34" charset="-34"/>
                <a:cs typeface="Cordia New" pitchFamily="34" charset="-34"/>
              </a:rPr>
              <a:t>Al </a:t>
            </a:r>
            <a:r>
              <a:rPr lang="es-ES" dirty="0">
                <a:latin typeface="Cordia New" pitchFamily="34" charset="-34"/>
                <a:cs typeface="Cordia New" pitchFamily="34" charset="-34"/>
              </a:rPr>
              <a:t>menos 600 millones de personas en zonas urbana de países en vías de desarrollo viven en condiciones sanitarias precarias y de amenaza de vida.</a:t>
            </a:r>
            <a:r>
              <a:rPr lang="es-ES" dirty="0" smtClean="0">
                <a:latin typeface="Cordia New" pitchFamily="34" charset="-34"/>
                <a:cs typeface="Cordia New" pitchFamily="34" charset="-34"/>
              </a:rPr>
              <a:t/>
            </a:r>
            <a:br>
              <a:rPr lang="es-ES" dirty="0" smtClean="0">
                <a:latin typeface="Cordia New" pitchFamily="34" charset="-34"/>
                <a:cs typeface="Cordia New" pitchFamily="34" charset="-34"/>
              </a:rPr>
            </a:br>
            <a:r>
              <a:rPr lang="es-ES" dirty="0">
                <a:latin typeface="Cordia New" pitchFamily="34" charset="-34"/>
                <a:cs typeface="Cordia New" pitchFamily="34" charset="-34"/>
              </a:rPr>
              <a:t>En algunas ciudades, más de la mitad de la población vive en los suburbios y asentamientos ilegales. Las grandes urbes del mundo se están convirtiendo rápidamente en las ciudades de la desesperación para una parte creciente de la humanidad, según el Centro de Asentamientos Humanos de la </a:t>
            </a:r>
            <a:r>
              <a:rPr lang="es-ES" dirty="0">
                <a:latin typeface="Cordia New" pitchFamily="34" charset="-34"/>
                <a:cs typeface="Cordia New" pitchFamily="34" charset="-34"/>
                <a:hlinkClick r:id="rId2"/>
              </a:rPr>
              <a:t>ONU</a:t>
            </a:r>
            <a:r>
              <a:rPr lang="es-ES" dirty="0">
                <a:latin typeface="Cordia New" pitchFamily="34" charset="-34"/>
                <a:cs typeface="Cordia New" pitchFamily="34" charset="-34"/>
              </a:rPr>
              <a:t>(UNCHS).</a:t>
            </a:r>
            <a:r>
              <a:rPr lang="es-ES" dirty="0" smtClean="0">
                <a:latin typeface="Cordia New" pitchFamily="34" charset="-34"/>
                <a:cs typeface="Cordia New" pitchFamily="34" charset="-34"/>
              </a:rPr>
              <a:t/>
            </a:r>
            <a:br>
              <a:rPr lang="es-ES" dirty="0" smtClean="0">
                <a:latin typeface="Cordia New" pitchFamily="34" charset="-34"/>
                <a:cs typeface="Cordia New" pitchFamily="34" charset="-34"/>
              </a:rPr>
            </a:br>
            <a:r>
              <a:rPr lang="es-ES" dirty="0">
                <a:latin typeface="Cordia New" pitchFamily="34" charset="-34"/>
                <a:cs typeface="Cordia New" pitchFamily="34" charset="-34"/>
              </a:rPr>
              <a:t>La situación es aún peor en las ciudades de los países en vías de desarrollo, donde más del 60 por ciento de la población vive en asentamientos ilegales o suburbios.</a:t>
            </a:r>
            <a:endParaRPr lang="en-GB" dirty="0">
              <a:latin typeface="Cordia New" pitchFamily="34" charset="-34"/>
              <a:cs typeface="Cordia New" pitchFamily="34" charset="-34"/>
            </a:endParaRPr>
          </a:p>
        </p:txBody>
      </p:sp>
    </p:spTree>
    <p:extLst>
      <p:ext uri="{BB962C8B-B14F-4D97-AF65-F5344CB8AC3E}">
        <p14:creationId xmlns:p14="http://schemas.microsoft.com/office/powerpoint/2010/main" val="305342174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404664"/>
            <a:ext cx="8640960" cy="5721499"/>
          </a:xfrm>
        </p:spPr>
        <p:txBody>
          <a:bodyPr>
            <a:normAutofit/>
          </a:bodyPr>
          <a:lstStyle/>
          <a:p>
            <a:pPr marL="0" indent="0" algn="just">
              <a:buNone/>
            </a:pPr>
            <a:r>
              <a:rPr lang="es-ES" dirty="0">
                <a:latin typeface="Cordia New" pitchFamily="34" charset="-34"/>
                <a:cs typeface="Cordia New" pitchFamily="34" charset="-34"/>
              </a:rPr>
              <a:t>Esto ultimo degenera en la </a:t>
            </a:r>
            <a:r>
              <a:rPr lang="es-ES" dirty="0">
                <a:latin typeface="Cordia New" pitchFamily="34" charset="-34"/>
                <a:cs typeface="Cordia New" pitchFamily="34" charset="-34"/>
                <a:hlinkClick r:id="rId2"/>
              </a:rPr>
              <a:t>migración</a:t>
            </a:r>
            <a:r>
              <a:rPr lang="es-ES" dirty="0">
                <a:latin typeface="Cordia New" pitchFamily="34" charset="-34"/>
                <a:cs typeface="Cordia New" pitchFamily="34" charset="-34"/>
              </a:rPr>
              <a:t> ilegal, asentamiento en pueblos y naciones cercanas, así como las invasiones territoriales a gran </a:t>
            </a:r>
            <a:r>
              <a:rPr lang="es-ES" dirty="0">
                <a:latin typeface="Cordia New" pitchFamily="34" charset="-34"/>
                <a:cs typeface="Cordia New" pitchFamily="34" charset="-34"/>
                <a:hlinkClick r:id="rId3"/>
              </a:rPr>
              <a:t>escala</a:t>
            </a:r>
            <a:r>
              <a:rPr lang="es-ES" dirty="0">
                <a:latin typeface="Cordia New" pitchFamily="34" charset="-34"/>
                <a:cs typeface="Cordia New" pitchFamily="34" charset="-34"/>
              </a:rPr>
              <a:t>.</a:t>
            </a:r>
            <a:r>
              <a:rPr lang="es-ES" dirty="0" smtClean="0">
                <a:latin typeface="Cordia New" pitchFamily="34" charset="-34"/>
                <a:cs typeface="Cordia New" pitchFamily="34" charset="-34"/>
              </a:rPr>
              <a:t/>
            </a:r>
            <a:br>
              <a:rPr lang="es-ES" dirty="0" smtClean="0">
                <a:latin typeface="Cordia New" pitchFamily="34" charset="-34"/>
                <a:cs typeface="Cordia New" pitchFamily="34" charset="-34"/>
              </a:rPr>
            </a:br>
            <a:r>
              <a:rPr lang="es-ES" dirty="0">
                <a:latin typeface="Cordia New" pitchFamily="34" charset="-34"/>
                <a:cs typeface="Cordia New" pitchFamily="34" charset="-34"/>
              </a:rPr>
              <a:t>Todo es una cadena, ya que lo mas lógico es que un habitante que se sienta inseguro en su país, por motivaciones</a:t>
            </a:r>
            <a:r>
              <a:rPr lang="es-ES" dirty="0" smtClean="0">
                <a:latin typeface="Cordia New" pitchFamily="34" charset="-34"/>
                <a:cs typeface="Cordia New" pitchFamily="34" charset="-34"/>
              </a:rPr>
              <a:t/>
            </a:r>
            <a:br>
              <a:rPr lang="es-ES" dirty="0" smtClean="0">
                <a:latin typeface="Cordia New" pitchFamily="34" charset="-34"/>
                <a:cs typeface="Cordia New" pitchFamily="34" charset="-34"/>
              </a:rPr>
            </a:br>
            <a:r>
              <a:rPr lang="es-ES" dirty="0">
                <a:latin typeface="Cordia New" pitchFamily="34" charset="-34"/>
                <a:cs typeface="Cordia New" pitchFamily="34" charset="-34"/>
              </a:rPr>
              <a:t>económicas, </a:t>
            </a:r>
            <a:r>
              <a:rPr lang="es-ES" dirty="0">
                <a:latin typeface="Cordia New" pitchFamily="34" charset="-34"/>
                <a:cs typeface="Cordia New" pitchFamily="34" charset="-34"/>
                <a:hlinkClick r:id="rId4"/>
              </a:rPr>
              <a:t>políticas</a:t>
            </a:r>
            <a:r>
              <a:rPr lang="es-ES" dirty="0">
                <a:latin typeface="Cordia New" pitchFamily="34" charset="-34"/>
                <a:cs typeface="Cordia New" pitchFamily="34" charset="-34"/>
              </a:rPr>
              <a:t>, y de desarrollo humano va emigrar a cualquier nación vecina mas próxima con mejor </a:t>
            </a:r>
            <a:r>
              <a:rPr lang="es-ES" dirty="0">
                <a:latin typeface="Cordia New" pitchFamily="34" charset="-34"/>
                <a:cs typeface="Cordia New" pitchFamily="34" charset="-34"/>
                <a:hlinkClick r:id="rId5"/>
              </a:rPr>
              <a:t>calidad</a:t>
            </a:r>
            <a:r>
              <a:rPr lang="es-ES" dirty="0">
                <a:latin typeface="Cordia New" pitchFamily="34" charset="-34"/>
                <a:cs typeface="Cordia New" pitchFamily="34" charset="-34"/>
              </a:rPr>
              <a:t> de vida. Desde ese preámbulo cada nación es dueña y señora de su territorio, pero es muy importante para esta lo que sucede al lado. La desigualdad entre naciones es muy cuestionada y es tema de </a:t>
            </a:r>
            <a:r>
              <a:rPr lang="es-ES" dirty="0">
                <a:latin typeface="Cordia New" pitchFamily="34" charset="-34"/>
                <a:cs typeface="Cordia New" pitchFamily="34" charset="-34"/>
                <a:hlinkClick r:id="rId6"/>
              </a:rPr>
              <a:t>debate</a:t>
            </a:r>
            <a:r>
              <a:rPr lang="es-ES" dirty="0">
                <a:latin typeface="Cordia New" pitchFamily="34" charset="-34"/>
                <a:cs typeface="Cordia New" pitchFamily="34" charset="-34"/>
              </a:rPr>
              <a:t> internacional.</a:t>
            </a:r>
            <a:endParaRPr lang="en-GB" dirty="0">
              <a:latin typeface="Cordia New" pitchFamily="34" charset="-34"/>
              <a:cs typeface="Cordia New" pitchFamily="34" charset="-34"/>
            </a:endParaRPr>
          </a:p>
        </p:txBody>
      </p:sp>
    </p:spTree>
    <p:extLst>
      <p:ext uri="{BB962C8B-B14F-4D97-AF65-F5344CB8AC3E}">
        <p14:creationId xmlns:p14="http://schemas.microsoft.com/office/powerpoint/2010/main" val="229717013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smtClean="0"/>
              <a:t>Problemas climáticos</a:t>
            </a:r>
            <a:endParaRPr lang="en-GB" dirty="0"/>
          </a:p>
        </p:txBody>
      </p:sp>
      <p:sp>
        <p:nvSpPr>
          <p:cNvPr id="3" name="Content Placeholder 2"/>
          <p:cNvSpPr>
            <a:spLocks noGrp="1"/>
          </p:cNvSpPr>
          <p:nvPr>
            <p:ph idx="1"/>
          </p:nvPr>
        </p:nvSpPr>
        <p:spPr>
          <a:xfrm>
            <a:off x="251520" y="1412776"/>
            <a:ext cx="8640960" cy="5184576"/>
          </a:xfrm>
        </p:spPr>
        <p:txBody>
          <a:bodyPr>
            <a:normAutofit fontScale="92500" lnSpcReduction="10000"/>
          </a:bodyPr>
          <a:lstStyle/>
          <a:p>
            <a:pPr marL="0" indent="0" algn="just">
              <a:buNone/>
            </a:pPr>
            <a:r>
              <a:rPr lang="es-ES" dirty="0" smtClean="0">
                <a:latin typeface="Cordia New" pitchFamily="34" charset="-34"/>
                <a:cs typeface="Cordia New" pitchFamily="34" charset="-34"/>
              </a:rPr>
              <a:t/>
            </a:r>
            <a:br>
              <a:rPr lang="es-ES" dirty="0" smtClean="0">
                <a:latin typeface="Cordia New" pitchFamily="34" charset="-34"/>
                <a:cs typeface="Cordia New" pitchFamily="34" charset="-34"/>
              </a:rPr>
            </a:br>
            <a:r>
              <a:rPr lang="es-ES" dirty="0">
                <a:latin typeface="Cordia New" pitchFamily="34" charset="-34"/>
                <a:cs typeface="Cordia New" pitchFamily="34" charset="-34"/>
              </a:rPr>
              <a:t>Las naciones desde su nacimiento han tenido que adaptarse a su clima, factor muy importante de su infraestructura. El mismo influye en su manera de vestir, comida, nutrición, salud, recursos naturales, tipos de vivienda, agricultura, y hasta cierto punto en su tecnología. Las zonas del planeta con climas muy rústicos (muy fríos o muy calientes) son casi en su totalidad (podemos decir que en un 99%) territorios colonizados de países o naciones muy desarrollados. Debemos recordar que estos pueblos con climas muy rústicos son </a:t>
            </a:r>
            <a:r>
              <a:rPr lang="es-ES" dirty="0">
                <a:latin typeface="Cordia New" pitchFamily="34" charset="-34"/>
                <a:cs typeface="Cordia New" pitchFamily="34" charset="-34"/>
                <a:hlinkClick r:id="rId2"/>
              </a:rPr>
              <a:t>fuentes</a:t>
            </a:r>
            <a:r>
              <a:rPr lang="es-ES" dirty="0">
                <a:latin typeface="Cordia New" pitchFamily="34" charset="-34"/>
                <a:cs typeface="Cordia New" pitchFamily="34" charset="-34"/>
              </a:rPr>
              <a:t> de </a:t>
            </a:r>
            <a:r>
              <a:rPr lang="es-ES" dirty="0">
                <a:latin typeface="Cordia New" pitchFamily="34" charset="-34"/>
                <a:cs typeface="Cordia New" pitchFamily="34" charset="-34"/>
                <a:hlinkClick r:id="rId3"/>
              </a:rPr>
              <a:t>recursos naturales</a:t>
            </a:r>
            <a:r>
              <a:rPr lang="es-ES" dirty="0">
                <a:latin typeface="Cordia New" pitchFamily="34" charset="-34"/>
                <a:cs typeface="Cordia New" pitchFamily="34" charset="-34"/>
              </a:rPr>
              <a:t> muy apetecibles por sus características para estas naciones desarrolladas. Podemos citar los yacimientos de </a:t>
            </a:r>
            <a:r>
              <a:rPr lang="es-ES" dirty="0">
                <a:latin typeface="Cordia New" pitchFamily="34" charset="-34"/>
                <a:cs typeface="Cordia New" pitchFamily="34" charset="-34"/>
                <a:hlinkClick r:id="rId4"/>
              </a:rPr>
              <a:t>petróleo</a:t>
            </a:r>
            <a:r>
              <a:rPr lang="es-ES" dirty="0">
                <a:latin typeface="Cordia New" pitchFamily="34" charset="-34"/>
                <a:cs typeface="Cordia New" pitchFamily="34" charset="-34"/>
              </a:rPr>
              <a:t> en Alaska, los yacimientos de </a:t>
            </a:r>
            <a:r>
              <a:rPr lang="es-ES" dirty="0">
                <a:latin typeface="Cordia New" pitchFamily="34" charset="-34"/>
                <a:cs typeface="Cordia New" pitchFamily="34" charset="-34"/>
                <a:hlinkClick r:id="rId5"/>
              </a:rPr>
              <a:t>oro</a:t>
            </a:r>
            <a:r>
              <a:rPr lang="es-ES" dirty="0">
                <a:latin typeface="Cordia New" pitchFamily="34" charset="-34"/>
                <a:cs typeface="Cordia New" pitchFamily="34" charset="-34"/>
              </a:rPr>
              <a:t>, bauxita, ferro níquel, hierro y otros minerales que se extraen en el continente africano .</a:t>
            </a:r>
            <a:endParaRPr lang="en-GB" dirty="0">
              <a:latin typeface="Cordia New" pitchFamily="34" charset="-34"/>
              <a:cs typeface="Cordia New" pitchFamily="34" charset="-34"/>
            </a:endParaRPr>
          </a:p>
        </p:txBody>
      </p:sp>
    </p:spTree>
    <p:extLst>
      <p:ext uri="{BB962C8B-B14F-4D97-AF65-F5344CB8AC3E}">
        <p14:creationId xmlns:p14="http://schemas.microsoft.com/office/powerpoint/2010/main" val="339577290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a:xfrm>
            <a:off x="251520" y="1600200"/>
            <a:ext cx="8568952" cy="4925144"/>
          </a:xfrm>
        </p:spPr>
        <p:txBody>
          <a:bodyPr/>
          <a:lstStyle/>
          <a:p>
            <a:pPr marL="0" indent="0" algn="just">
              <a:buNone/>
            </a:pPr>
            <a:r>
              <a:rPr lang="es-ES" dirty="0">
                <a:latin typeface="Cordia New" pitchFamily="34" charset="-34"/>
                <a:cs typeface="Cordia New" pitchFamily="34" charset="-34"/>
              </a:rPr>
              <a:t>Estos pueblos hipotéticamente deberían ser ricos, tanto por pertenecer a una nación desarrollada, como por sus recursos, pero en algunos o mas bien en muchos es ambivalente esta </a:t>
            </a:r>
            <a:r>
              <a:rPr lang="es-ES" dirty="0">
                <a:latin typeface="Cordia New" pitchFamily="34" charset="-34"/>
                <a:cs typeface="Cordia New" pitchFamily="34" charset="-34"/>
                <a:hlinkClick r:id="rId2"/>
              </a:rPr>
              <a:t>teoría</a:t>
            </a:r>
            <a:r>
              <a:rPr lang="es-ES" dirty="0">
                <a:latin typeface="Cordia New" pitchFamily="34" charset="-34"/>
                <a:cs typeface="Cordia New" pitchFamily="34" charset="-34"/>
              </a:rPr>
              <a:t>.</a:t>
            </a:r>
            <a:r>
              <a:rPr lang="es-ES" dirty="0" smtClean="0">
                <a:latin typeface="Cordia New" pitchFamily="34" charset="-34"/>
                <a:cs typeface="Cordia New" pitchFamily="34" charset="-34"/>
              </a:rPr>
              <a:t/>
            </a:r>
            <a:br>
              <a:rPr lang="es-ES" dirty="0" smtClean="0">
                <a:latin typeface="Cordia New" pitchFamily="34" charset="-34"/>
                <a:cs typeface="Cordia New" pitchFamily="34" charset="-34"/>
              </a:rPr>
            </a:br>
            <a:r>
              <a:rPr lang="es-ES" dirty="0">
                <a:latin typeface="Cordia New" pitchFamily="34" charset="-34"/>
                <a:cs typeface="Cordia New" pitchFamily="34" charset="-34"/>
              </a:rPr>
              <a:t>Los lugareños de estas zonas tienen que lidiar con un clima áspero, tosco, así como una mala y desequilibrada nutrición, afectando esto bastante su salud .</a:t>
            </a:r>
            <a:endParaRPr lang="en-GB" dirty="0">
              <a:latin typeface="Cordia New" pitchFamily="34" charset="-34"/>
              <a:cs typeface="Cordia New" pitchFamily="34" charset="-34"/>
            </a:endParaRPr>
          </a:p>
        </p:txBody>
      </p:sp>
    </p:spTree>
    <p:extLst>
      <p:ext uri="{BB962C8B-B14F-4D97-AF65-F5344CB8AC3E}">
        <p14:creationId xmlns:p14="http://schemas.microsoft.com/office/powerpoint/2010/main" val="45731866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88640"/>
            <a:ext cx="8229600" cy="1143000"/>
          </a:xfrm>
        </p:spPr>
        <p:txBody>
          <a:bodyPr/>
          <a:lstStyle/>
          <a:p>
            <a:r>
              <a:rPr lang="es-ES" dirty="0" smtClean="0"/>
              <a:t>Guerras</a:t>
            </a:r>
            <a:endParaRPr lang="en-GB" dirty="0"/>
          </a:p>
        </p:txBody>
      </p:sp>
      <p:sp>
        <p:nvSpPr>
          <p:cNvPr id="3" name="Content Placeholder 2"/>
          <p:cNvSpPr>
            <a:spLocks noGrp="1"/>
          </p:cNvSpPr>
          <p:nvPr>
            <p:ph idx="1"/>
          </p:nvPr>
        </p:nvSpPr>
        <p:spPr>
          <a:xfrm>
            <a:off x="251520" y="1268760"/>
            <a:ext cx="8435280" cy="4857403"/>
          </a:xfrm>
        </p:spPr>
        <p:txBody>
          <a:bodyPr>
            <a:normAutofit fontScale="85000" lnSpcReduction="20000"/>
          </a:bodyPr>
          <a:lstStyle/>
          <a:p>
            <a:pPr marL="0" indent="0" algn="just">
              <a:buNone/>
            </a:pPr>
            <a:r>
              <a:rPr lang="es-ES" dirty="0" smtClean="0"/>
              <a:t/>
            </a:r>
            <a:br>
              <a:rPr lang="es-ES" dirty="0" smtClean="0"/>
            </a:br>
            <a:r>
              <a:rPr lang="es-ES" dirty="0">
                <a:latin typeface="Cordia New" pitchFamily="34" charset="-34"/>
                <a:cs typeface="Cordia New" pitchFamily="34" charset="-34"/>
              </a:rPr>
              <a:t>Las guerras no son mas que el reflejo de todas estas problemáticas. Podemos ver como ellas, desde el nacimiento de la humanidad, se derivan por problemas de tierras, especialmente por factores climáticos, recursos y agua, y no muy distante la religión .</a:t>
            </a:r>
            <a:r>
              <a:rPr lang="es-ES" dirty="0" smtClean="0">
                <a:latin typeface="Cordia New" pitchFamily="34" charset="-34"/>
                <a:cs typeface="Cordia New" pitchFamily="34" charset="-34"/>
              </a:rPr>
              <a:t/>
            </a:r>
            <a:br>
              <a:rPr lang="es-ES" dirty="0" smtClean="0">
                <a:latin typeface="Cordia New" pitchFamily="34" charset="-34"/>
                <a:cs typeface="Cordia New" pitchFamily="34" charset="-34"/>
              </a:rPr>
            </a:br>
            <a:r>
              <a:rPr lang="es-ES" dirty="0">
                <a:latin typeface="Cordia New" pitchFamily="34" charset="-34"/>
                <a:cs typeface="Cordia New" pitchFamily="34" charset="-34"/>
              </a:rPr>
              <a:t>Las guerras dejan las zonas devastadas, y con una problemática de </a:t>
            </a:r>
            <a:r>
              <a:rPr lang="es-ES" dirty="0">
                <a:latin typeface="Cordia New" pitchFamily="34" charset="-34"/>
                <a:cs typeface="Cordia New" pitchFamily="34" charset="-34"/>
                <a:hlinkClick r:id="rId2"/>
              </a:rPr>
              <a:t>escasez</a:t>
            </a:r>
            <a:r>
              <a:rPr lang="es-ES" dirty="0">
                <a:latin typeface="Cordia New" pitchFamily="34" charset="-34"/>
                <a:cs typeface="Cordia New" pitchFamily="34" charset="-34"/>
              </a:rPr>
              <a:t> de recursos, hambre, sed, medicamentos, etc.</a:t>
            </a:r>
            <a:r>
              <a:rPr lang="es-ES" dirty="0" smtClean="0">
                <a:latin typeface="Cordia New" pitchFamily="34" charset="-34"/>
                <a:cs typeface="Cordia New" pitchFamily="34" charset="-34"/>
              </a:rPr>
              <a:t/>
            </a:r>
            <a:br>
              <a:rPr lang="es-ES" dirty="0" smtClean="0">
                <a:latin typeface="Cordia New" pitchFamily="34" charset="-34"/>
                <a:cs typeface="Cordia New" pitchFamily="34" charset="-34"/>
              </a:rPr>
            </a:br>
            <a:r>
              <a:rPr lang="es-ES" dirty="0">
                <a:latin typeface="Cordia New" pitchFamily="34" charset="-34"/>
                <a:cs typeface="Cordia New" pitchFamily="34" charset="-34"/>
              </a:rPr>
              <a:t>Lógicamente es un tema demasiado controversial para pautar e identificar la problemática del asunto.</a:t>
            </a:r>
            <a:r>
              <a:rPr lang="es-ES" dirty="0" smtClean="0">
                <a:latin typeface="Cordia New" pitchFamily="34" charset="-34"/>
                <a:cs typeface="Cordia New" pitchFamily="34" charset="-34"/>
              </a:rPr>
              <a:t/>
            </a:r>
            <a:br>
              <a:rPr lang="es-ES" dirty="0" smtClean="0">
                <a:latin typeface="Cordia New" pitchFamily="34" charset="-34"/>
                <a:cs typeface="Cordia New" pitchFamily="34" charset="-34"/>
              </a:rPr>
            </a:br>
            <a:r>
              <a:rPr lang="es-ES" dirty="0">
                <a:latin typeface="Cordia New" pitchFamily="34" charset="-34"/>
                <a:cs typeface="Cordia New" pitchFamily="34" charset="-34"/>
              </a:rPr>
              <a:t>Las corrientes y </a:t>
            </a:r>
            <a:r>
              <a:rPr lang="es-ES" dirty="0">
                <a:latin typeface="Cordia New" pitchFamily="34" charset="-34"/>
                <a:cs typeface="Cordia New" pitchFamily="34" charset="-34"/>
                <a:hlinkClick r:id="rId3"/>
              </a:rPr>
              <a:t>modelos</a:t>
            </a:r>
            <a:r>
              <a:rPr lang="es-ES" dirty="0">
                <a:latin typeface="Cordia New" pitchFamily="34" charset="-34"/>
                <a:cs typeface="Cordia New" pitchFamily="34" charset="-34"/>
              </a:rPr>
              <a:t> económicos y gubernamentales (</a:t>
            </a:r>
            <a:r>
              <a:rPr lang="es-ES" dirty="0">
                <a:latin typeface="Cordia New" pitchFamily="34" charset="-34"/>
                <a:cs typeface="Cordia New" pitchFamily="34" charset="-34"/>
                <a:hlinkClick r:id="rId4"/>
              </a:rPr>
              <a:t>imperialismo</a:t>
            </a:r>
            <a:r>
              <a:rPr lang="es-ES" dirty="0">
                <a:latin typeface="Cordia New" pitchFamily="34" charset="-34"/>
                <a:cs typeface="Cordia New" pitchFamily="34" charset="-34"/>
              </a:rPr>
              <a:t>, </a:t>
            </a:r>
            <a:r>
              <a:rPr lang="es-ES" dirty="0">
                <a:latin typeface="Cordia New" pitchFamily="34" charset="-34"/>
                <a:cs typeface="Cordia New" pitchFamily="34" charset="-34"/>
                <a:hlinkClick r:id="rId5"/>
              </a:rPr>
              <a:t>nacionalismo</a:t>
            </a:r>
            <a:r>
              <a:rPr lang="es-ES" dirty="0">
                <a:latin typeface="Cordia New" pitchFamily="34" charset="-34"/>
                <a:cs typeface="Cordia New" pitchFamily="34" charset="-34"/>
              </a:rPr>
              <a:t>, dictaduras, neo </a:t>
            </a:r>
            <a:r>
              <a:rPr lang="es-ES" dirty="0">
                <a:latin typeface="Cordia New" pitchFamily="34" charset="-34"/>
                <a:cs typeface="Cordia New" pitchFamily="34" charset="-34"/>
                <a:hlinkClick r:id="rId6"/>
              </a:rPr>
              <a:t>capitalismo</a:t>
            </a:r>
            <a:r>
              <a:rPr lang="es-ES" dirty="0">
                <a:latin typeface="Cordia New" pitchFamily="34" charset="-34"/>
                <a:cs typeface="Cordia New" pitchFamily="34" charset="-34"/>
              </a:rPr>
              <a:t>, capitalismo, </a:t>
            </a:r>
            <a:r>
              <a:rPr lang="es-ES" dirty="0">
                <a:latin typeface="Cordia New" pitchFamily="34" charset="-34"/>
                <a:cs typeface="Cordia New" pitchFamily="34" charset="-34"/>
                <a:hlinkClick r:id="rId7"/>
              </a:rPr>
              <a:t>socialismo</a:t>
            </a:r>
            <a:r>
              <a:rPr lang="es-ES" dirty="0">
                <a:latin typeface="Cordia New" pitchFamily="34" charset="-34"/>
                <a:cs typeface="Cordia New" pitchFamily="34" charset="-34"/>
              </a:rPr>
              <a:t>, etc.) han concluido en guerras y en enfrentamiento entre las naciones y entre sus habitantes.</a:t>
            </a:r>
            <a:endParaRPr lang="en-GB" dirty="0">
              <a:latin typeface="Cordia New" pitchFamily="34" charset="-34"/>
              <a:cs typeface="Cordia New" pitchFamily="34" charset="-34"/>
            </a:endParaRPr>
          </a:p>
        </p:txBody>
      </p:sp>
    </p:spTree>
    <p:extLst>
      <p:ext uri="{BB962C8B-B14F-4D97-AF65-F5344CB8AC3E}">
        <p14:creationId xmlns:p14="http://schemas.microsoft.com/office/powerpoint/2010/main" val="63989848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a:t>Problemas</a:t>
            </a:r>
            <a:r>
              <a:rPr lang="en-GB" dirty="0"/>
              <a:t> </a:t>
            </a:r>
            <a:r>
              <a:rPr lang="en-GB" dirty="0" err="1"/>
              <a:t>Gubernamentales</a:t>
            </a:r>
            <a:endParaRPr lang="en-GB" dirty="0"/>
          </a:p>
        </p:txBody>
      </p:sp>
      <p:sp>
        <p:nvSpPr>
          <p:cNvPr id="3" name="Content Placeholder 2"/>
          <p:cNvSpPr>
            <a:spLocks noGrp="1"/>
          </p:cNvSpPr>
          <p:nvPr>
            <p:ph idx="1"/>
          </p:nvPr>
        </p:nvSpPr>
        <p:spPr/>
        <p:txBody>
          <a:bodyPr>
            <a:normAutofit/>
          </a:bodyPr>
          <a:lstStyle/>
          <a:p>
            <a:pPr marL="0" indent="0" algn="just">
              <a:buNone/>
            </a:pPr>
            <a:r>
              <a:rPr lang="es-ES" dirty="0">
                <a:latin typeface="Cordia New" pitchFamily="34" charset="-34"/>
                <a:cs typeface="Cordia New" pitchFamily="34" charset="-34"/>
              </a:rPr>
              <a:t>Las dictaduras, para las naciones europeas, "pasaron de </a:t>
            </a:r>
            <a:r>
              <a:rPr lang="es-ES" dirty="0">
                <a:latin typeface="Cordia New" pitchFamily="34" charset="-34"/>
                <a:cs typeface="Cordia New" pitchFamily="34" charset="-34"/>
                <a:hlinkClick r:id="rId2"/>
              </a:rPr>
              <a:t>moda</a:t>
            </a:r>
            <a:r>
              <a:rPr lang="es-ES" dirty="0">
                <a:latin typeface="Cordia New" pitchFamily="34" charset="-34"/>
                <a:cs typeface="Cordia New" pitchFamily="34" charset="-34"/>
              </a:rPr>
              <a:t>" hace ya algunos años, podríamos decir que la última fue en </a:t>
            </a:r>
            <a:r>
              <a:rPr lang="es-ES" dirty="0">
                <a:latin typeface="Cordia New" pitchFamily="34" charset="-34"/>
                <a:cs typeface="Cordia New" pitchFamily="34" charset="-34"/>
                <a:hlinkClick r:id="rId3"/>
              </a:rPr>
              <a:t>España</a:t>
            </a:r>
            <a:r>
              <a:rPr lang="es-ES" dirty="0">
                <a:latin typeface="Cordia New" pitchFamily="34" charset="-34"/>
                <a:cs typeface="Cordia New" pitchFamily="34" charset="-34"/>
              </a:rPr>
              <a:t> y trascendió en </a:t>
            </a:r>
            <a:r>
              <a:rPr lang="es-ES" dirty="0" smtClean="0">
                <a:latin typeface="Cordia New" pitchFamily="34" charset="-34"/>
                <a:cs typeface="Cordia New" pitchFamily="34" charset="-34"/>
              </a:rPr>
              <a:t>una </a:t>
            </a:r>
            <a:r>
              <a:rPr lang="es-ES" dirty="0" smtClean="0">
                <a:latin typeface="Cordia New" pitchFamily="34" charset="-34"/>
                <a:cs typeface="Cordia New" pitchFamily="34" charset="-34"/>
                <a:hlinkClick r:id="rId4"/>
              </a:rPr>
              <a:t>Guerra</a:t>
            </a:r>
            <a:r>
              <a:rPr lang="es-ES" dirty="0">
                <a:latin typeface="Cordia New" pitchFamily="34" charset="-34"/>
                <a:cs typeface="Cordia New" pitchFamily="34" charset="-34"/>
              </a:rPr>
              <a:t> Civil. En Latinoamérica, es una especie de fantasma que nos persigue de antaño, mientras en </a:t>
            </a:r>
            <a:r>
              <a:rPr lang="es-ES" dirty="0">
                <a:latin typeface="Cordia New" pitchFamily="34" charset="-34"/>
                <a:cs typeface="Cordia New" pitchFamily="34" charset="-34"/>
                <a:hlinkClick r:id="rId5"/>
              </a:rPr>
              <a:t>Europa</a:t>
            </a:r>
            <a:r>
              <a:rPr lang="es-ES" dirty="0">
                <a:latin typeface="Cordia New" pitchFamily="34" charset="-34"/>
                <a:cs typeface="Cordia New" pitchFamily="34" charset="-34"/>
              </a:rPr>
              <a:t> el mismo fue erradicado desde sus raíces. Latinoamérica siempre, o todavía, esta al acecho de quienes aceptan y prefieren este tipo de estamento gubernamental, criticado por unos y aplaudido por otros.</a:t>
            </a:r>
            <a:endParaRPr lang="en-GB" dirty="0">
              <a:latin typeface="Cordia New" pitchFamily="34" charset="-34"/>
              <a:cs typeface="Cordia New" pitchFamily="34" charset="-34"/>
            </a:endParaRPr>
          </a:p>
        </p:txBody>
      </p:sp>
    </p:spTree>
    <p:extLst>
      <p:ext uri="{BB962C8B-B14F-4D97-AF65-F5344CB8AC3E}">
        <p14:creationId xmlns:p14="http://schemas.microsoft.com/office/powerpoint/2010/main" val="314198371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pPr marL="0" indent="0" algn="just">
              <a:buNone/>
            </a:pPr>
            <a:r>
              <a:rPr lang="es-ES" dirty="0">
                <a:latin typeface="Cordia New" pitchFamily="34" charset="-34"/>
                <a:cs typeface="Cordia New" pitchFamily="34" charset="-34"/>
              </a:rPr>
              <a:t>Los Gobiernos de facto, son casi siempre descendientes de dictaduras, o de </a:t>
            </a:r>
            <a:r>
              <a:rPr lang="es-ES" u="sng" dirty="0">
                <a:latin typeface="Cordia New" pitchFamily="34" charset="-34"/>
                <a:cs typeface="Cordia New" pitchFamily="34" charset="-34"/>
              </a:rPr>
              <a:t>alguna que otra </a:t>
            </a:r>
            <a:r>
              <a:rPr lang="es-ES" dirty="0">
                <a:latin typeface="Cordia New" pitchFamily="34" charset="-34"/>
                <a:cs typeface="Cordia New" pitchFamily="34" charset="-34"/>
              </a:rPr>
              <a:t>guerra. Los mismos no son el mejor modelo gubernamental, ya que da circunstancia a los oportunistas y comerciantes de naciones para establecer medidas a favor o en contra de una que otra nación o </a:t>
            </a:r>
            <a:r>
              <a:rPr lang="es-ES" dirty="0" smtClean="0">
                <a:latin typeface="Cordia New" pitchFamily="34" charset="-34"/>
                <a:cs typeface="Cordia New" pitchFamily="34" charset="-34"/>
                <a:hlinkClick r:id="rId2"/>
              </a:rPr>
              <a:t>interés</a:t>
            </a:r>
            <a:r>
              <a:rPr lang="es-ES" dirty="0" smtClean="0">
                <a:latin typeface="Cordia New" pitchFamily="34" charset="-34"/>
                <a:cs typeface="Cordia New" pitchFamily="34" charset="-34"/>
              </a:rPr>
              <a:t> político o </a:t>
            </a:r>
            <a:r>
              <a:rPr lang="es-ES" dirty="0">
                <a:latin typeface="Cordia New" pitchFamily="34" charset="-34"/>
                <a:cs typeface="Cordia New" pitchFamily="34" charset="-34"/>
              </a:rPr>
              <a:t>económico, donde la </a:t>
            </a:r>
            <a:r>
              <a:rPr lang="es-ES" dirty="0">
                <a:latin typeface="Cordia New" pitchFamily="34" charset="-34"/>
                <a:cs typeface="Cordia New" pitchFamily="34" charset="-34"/>
                <a:hlinkClick r:id="rId3"/>
              </a:rPr>
              <a:t>igualdad</a:t>
            </a:r>
            <a:r>
              <a:rPr lang="es-ES" dirty="0">
                <a:latin typeface="Cordia New" pitchFamily="34" charset="-34"/>
                <a:cs typeface="Cordia New" pitchFamily="34" charset="-34"/>
              </a:rPr>
              <a:t> no es el mejor </a:t>
            </a:r>
            <a:r>
              <a:rPr lang="es-ES" dirty="0" smtClean="0">
                <a:latin typeface="Cordia New" pitchFamily="34" charset="-34"/>
                <a:cs typeface="Cordia New" pitchFamily="34" charset="-34"/>
              </a:rPr>
              <a:t>estatuto.</a:t>
            </a:r>
            <a:endParaRPr lang="en-GB" dirty="0">
              <a:latin typeface="Cordia New" pitchFamily="34" charset="-34"/>
              <a:cs typeface="Cordia New" pitchFamily="34" charset="-34"/>
            </a:endParaRPr>
          </a:p>
        </p:txBody>
      </p:sp>
    </p:spTree>
    <p:extLst>
      <p:ext uri="{BB962C8B-B14F-4D97-AF65-F5344CB8AC3E}">
        <p14:creationId xmlns:p14="http://schemas.microsoft.com/office/powerpoint/2010/main" val="52557658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smtClean="0">
                <a:latin typeface="Cordia New" pitchFamily="34" charset="-34"/>
                <a:cs typeface="Cordia New" pitchFamily="34" charset="-34"/>
              </a:rPr>
              <a:t>Las dictaduras</a:t>
            </a:r>
            <a:endParaRPr lang="en-GB" dirty="0"/>
          </a:p>
        </p:txBody>
      </p:sp>
      <p:sp>
        <p:nvSpPr>
          <p:cNvPr id="3" name="Content Placeholder 2"/>
          <p:cNvSpPr>
            <a:spLocks noGrp="1"/>
          </p:cNvSpPr>
          <p:nvPr>
            <p:ph idx="1"/>
          </p:nvPr>
        </p:nvSpPr>
        <p:spPr/>
        <p:txBody>
          <a:bodyPr>
            <a:normAutofit/>
          </a:bodyPr>
          <a:lstStyle/>
          <a:p>
            <a:pPr marL="0" indent="0" algn="just">
              <a:buNone/>
            </a:pPr>
            <a:r>
              <a:rPr lang="es-ES" dirty="0">
                <a:latin typeface="Cordia New" pitchFamily="34" charset="-34"/>
                <a:cs typeface="Cordia New" pitchFamily="34" charset="-34"/>
              </a:rPr>
              <a:t>Las dictaduras son un buen ejemplo de explotación humana, territorial, y de enriquecimiento personal de quienes la protagonizan, devastando las riquezas nacionales de una nación. A su vez las dictaduras crean un </a:t>
            </a:r>
            <a:r>
              <a:rPr lang="es-ES" dirty="0">
                <a:latin typeface="Cordia New" pitchFamily="34" charset="-34"/>
                <a:cs typeface="Cordia New" pitchFamily="34" charset="-34"/>
                <a:hlinkClick r:id="rId2"/>
              </a:rPr>
              <a:t>ambiente</a:t>
            </a:r>
            <a:r>
              <a:rPr lang="es-ES" dirty="0">
                <a:latin typeface="Cordia New" pitchFamily="34" charset="-34"/>
                <a:cs typeface="Cordia New" pitchFamily="34" charset="-34"/>
              </a:rPr>
              <a:t> internacional precario para las naciones, ya que las mismas que mantienen una </a:t>
            </a:r>
            <a:r>
              <a:rPr lang="es-ES" dirty="0">
                <a:latin typeface="Cordia New" pitchFamily="34" charset="-34"/>
                <a:cs typeface="Cordia New" pitchFamily="34" charset="-34"/>
                <a:hlinkClick r:id="rId3"/>
              </a:rPr>
              <a:t>dictadura</a:t>
            </a:r>
            <a:r>
              <a:rPr lang="es-ES" dirty="0">
                <a:latin typeface="Cordia New" pitchFamily="34" charset="-34"/>
                <a:cs typeface="Cordia New" pitchFamily="34" charset="-34"/>
              </a:rPr>
              <a:t>, sufren los embargos económicos mas severos del mundo, los ataques políticos mas controversiales, y también sufren con mas </a:t>
            </a:r>
            <a:r>
              <a:rPr lang="es-ES" dirty="0">
                <a:latin typeface="Cordia New" pitchFamily="34" charset="-34"/>
                <a:cs typeface="Cordia New" pitchFamily="34" charset="-34"/>
                <a:hlinkClick r:id="rId4"/>
              </a:rPr>
              <a:t>fuerza</a:t>
            </a:r>
            <a:r>
              <a:rPr lang="es-ES" dirty="0">
                <a:latin typeface="Cordia New" pitchFamily="34" charset="-34"/>
                <a:cs typeface="Cordia New" pitchFamily="34" charset="-34"/>
              </a:rPr>
              <a:t> el repudio a la ayuda internacional humanitaria.</a:t>
            </a:r>
            <a:endParaRPr lang="en-GB" dirty="0">
              <a:latin typeface="Cordia New" pitchFamily="34" charset="-34"/>
              <a:cs typeface="Cordia New" pitchFamily="34" charset="-34"/>
            </a:endParaRPr>
          </a:p>
        </p:txBody>
      </p:sp>
    </p:spTree>
    <p:extLst>
      <p:ext uri="{BB962C8B-B14F-4D97-AF65-F5344CB8AC3E}">
        <p14:creationId xmlns:p14="http://schemas.microsoft.com/office/powerpoint/2010/main" val="234943730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smtClean="0"/>
              <a:t>La Corrupción Gubernamental</a:t>
            </a:r>
            <a:endParaRPr lang="en-GB" dirty="0"/>
          </a:p>
        </p:txBody>
      </p:sp>
      <p:sp>
        <p:nvSpPr>
          <p:cNvPr id="3" name="Content Placeholder 2"/>
          <p:cNvSpPr>
            <a:spLocks noGrp="1"/>
          </p:cNvSpPr>
          <p:nvPr>
            <p:ph idx="1"/>
          </p:nvPr>
        </p:nvSpPr>
        <p:spPr>
          <a:xfrm>
            <a:off x="107504" y="1484784"/>
            <a:ext cx="8784976" cy="4896544"/>
          </a:xfrm>
        </p:spPr>
        <p:txBody>
          <a:bodyPr>
            <a:normAutofit/>
          </a:bodyPr>
          <a:lstStyle/>
          <a:p>
            <a:pPr marL="0" indent="0" algn="just">
              <a:buNone/>
            </a:pPr>
            <a:r>
              <a:rPr lang="es-ES" dirty="0">
                <a:latin typeface="Cordia New" pitchFamily="34" charset="-34"/>
                <a:cs typeface="Cordia New" pitchFamily="34" charset="-34"/>
              </a:rPr>
              <a:t>E</a:t>
            </a:r>
            <a:r>
              <a:rPr lang="es-ES" dirty="0" smtClean="0">
                <a:latin typeface="Cordia New" pitchFamily="34" charset="-34"/>
                <a:cs typeface="Cordia New" pitchFamily="34" charset="-34"/>
              </a:rPr>
              <a:t>s </a:t>
            </a:r>
            <a:r>
              <a:rPr lang="es-ES" dirty="0">
                <a:latin typeface="Cordia New" pitchFamily="34" charset="-34"/>
                <a:cs typeface="Cordia New" pitchFamily="34" charset="-34"/>
              </a:rPr>
              <a:t>el modelo de robo moderno, donde no se dejan huellas ni rastros de lo que se </a:t>
            </a:r>
            <a:r>
              <a:rPr lang="es-ES" dirty="0" smtClean="0">
                <a:latin typeface="Cordia New" pitchFamily="34" charset="-34"/>
                <a:cs typeface="Cordia New" pitchFamily="34" charset="-34"/>
              </a:rPr>
              <a:t>roba </a:t>
            </a:r>
            <a:r>
              <a:rPr lang="es-ES" dirty="0">
                <a:latin typeface="Cordia New" pitchFamily="34" charset="-34"/>
                <a:cs typeface="Cordia New" pitchFamily="34" charset="-34"/>
              </a:rPr>
              <a:t>o se </a:t>
            </a:r>
            <a:r>
              <a:rPr lang="es-ES" dirty="0" smtClean="0">
                <a:latin typeface="Cordia New" pitchFamily="34" charset="-34"/>
                <a:cs typeface="Cordia New" pitchFamily="34" charset="-34"/>
              </a:rPr>
              <a:t>altera. Es </a:t>
            </a:r>
            <a:r>
              <a:rPr lang="es-ES" dirty="0">
                <a:latin typeface="Cordia New" pitchFamily="34" charset="-34"/>
                <a:cs typeface="Cordia New" pitchFamily="34" charset="-34"/>
              </a:rPr>
              <a:t>casi legal la forma como se produce, existiendo amnistía tanto </a:t>
            </a:r>
            <a:r>
              <a:rPr lang="es-ES" dirty="0">
                <a:latin typeface="Cordia New" pitchFamily="34" charset="-34"/>
                <a:cs typeface="Cordia New" pitchFamily="34" charset="-34"/>
                <a:hlinkClick r:id="rId2"/>
              </a:rPr>
              <a:t>política</a:t>
            </a:r>
            <a:r>
              <a:rPr lang="es-ES" dirty="0">
                <a:latin typeface="Cordia New" pitchFamily="34" charset="-34"/>
                <a:cs typeface="Cordia New" pitchFamily="34" charset="-34"/>
              </a:rPr>
              <a:t> como diplomática para los autores de los hechos. Esto </a:t>
            </a:r>
            <a:r>
              <a:rPr lang="es-ES" dirty="0" smtClean="0">
                <a:latin typeface="Cordia New" pitchFamily="34" charset="-34"/>
                <a:cs typeface="Cordia New" pitchFamily="34" charset="-34"/>
              </a:rPr>
              <a:t>crea </a:t>
            </a:r>
            <a:r>
              <a:rPr lang="es-ES" dirty="0">
                <a:latin typeface="Cordia New" pitchFamily="34" charset="-34"/>
                <a:cs typeface="Cordia New" pitchFamily="34" charset="-34"/>
              </a:rPr>
              <a:t>una incertidumbre y una quebranto a una </a:t>
            </a:r>
            <a:r>
              <a:rPr lang="es-ES" dirty="0">
                <a:latin typeface="Cordia New" pitchFamily="34" charset="-34"/>
                <a:cs typeface="Cordia New" pitchFamily="34" charset="-34"/>
                <a:hlinkClick r:id="rId3"/>
              </a:rPr>
              <a:t>economía</a:t>
            </a:r>
            <a:r>
              <a:rPr lang="es-ES" dirty="0">
                <a:latin typeface="Cordia New" pitchFamily="34" charset="-34"/>
                <a:cs typeface="Cordia New" pitchFamily="34" charset="-34"/>
              </a:rPr>
              <a:t> nacional, y un desbalance en los </a:t>
            </a:r>
            <a:r>
              <a:rPr lang="es-ES" dirty="0">
                <a:latin typeface="Cordia New" pitchFamily="34" charset="-34"/>
                <a:cs typeface="Cordia New" pitchFamily="34" charset="-34"/>
                <a:hlinkClick r:id="rId4"/>
              </a:rPr>
              <a:t>presupuestos</a:t>
            </a:r>
            <a:r>
              <a:rPr lang="es-ES" dirty="0">
                <a:latin typeface="Cordia New" pitchFamily="34" charset="-34"/>
                <a:cs typeface="Cordia New" pitchFamily="34" charset="-34"/>
              </a:rPr>
              <a:t> alterados, los cuales, debido a su estamento corruptivo, nunca dan a vasto con lo propuesto. Esto deriva en un desequilibrio de clases, y un desequilibrio en el gasto publico, generando pobreza y un bajo desarrollo humano.</a:t>
            </a:r>
            <a:endParaRPr lang="en-GB" dirty="0">
              <a:latin typeface="Cordia New" pitchFamily="34" charset="-34"/>
              <a:cs typeface="Cordia New" pitchFamily="34" charset="-34"/>
            </a:endParaRPr>
          </a:p>
        </p:txBody>
      </p:sp>
    </p:spTree>
    <p:extLst>
      <p:ext uri="{BB962C8B-B14F-4D97-AF65-F5344CB8AC3E}">
        <p14:creationId xmlns:p14="http://schemas.microsoft.com/office/powerpoint/2010/main" val="99443476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smtClean="0"/>
              <a:t>Narcotráfico y lavado de dinero</a:t>
            </a:r>
            <a:endParaRPr lang="en-GB" dirty="0"/>
          </a:p>
        </p:txBody>
      </p:sp>
      <p:sp>
        <p:nvSpPr>
          <p:cNvPr id="3" name="Content Placeholder 2"/>
          <p:cNvSpPr>
            <a:spLocks noGrp="1"/>
          </p:cNvSpPr>
          <p:nvPr>
            <p:ph idx="1"/>
          </p:nvPr>
        </p:nvSpPr>
        <p:spPr>
          <a:xfrm>
            <a:off x="251520" y="1340768"/>
            <a:ext cx="8435280" cy="4785395"/>
          </a:xfrm>
        </p:spPr>
        <p:txBody>
          <a:bodyPr>
            <a:normAutofit fontScale="92500" lnSpcReduction="20000"/>
          </a:bodyPr>
          <a:lstStyle/>
          <a:p>
            <a:pPr marL="0" indent="0" algn="just">
              <a:buNone/>
            </a:pPr>
            <a:r>
              <a:rPr lang="es-ES" dirty="0" smtClean="0">
                <a:latin typeface="Cordia New" pitchFamily="34" charset="-34"/>
                <a:cs typeface="Cordia New" pitchFamily="34" charset="-34"/>
              </a:rPr>
              <a:t/>
            </a:r>
            <a:br>
              <a:rPr lang="es-ES" dirty="0" smtClean="0">
                <a:latin typeface="Cordia New" pitchFamily="34" charset="-34"/>
                <a:cs typeface="Cordia New" pitchFamily="34" charset="-34"/>
              </a:rPr>
            </a:br>
            <a:r>
              <a:rPr lang="es-ES" dirty="0">
                <a:latin typeface="Cordia New" pitchFamily="34" charset="-34"/>
                <a:cs typeface="Cordia New" pitchFamily="34" charset="-34"/>
              </a:rPr>
              <a:t>El auge del </a:t>
            </a:r>
            <a:r>
              <a:rPr lang="es-ES" dirty="0">
                <a:latin typeface="Cordia New" pitchFamily="34" charset="-34"/>
                <a:cs typeface="Cordia New" pitchFamily="34" charset="-34"/>
                <a:hlinkClick r:id="rId2"/>
              </a:rPr>
              <a:t>narcotráfico</a:t>
            </a:r>
            <a:r>
              <a:rPr lang="es-ES" dirty="0">
                <a:latin typeface="Cordia New" pitchFamily="34" charset="-34"/>
                <a:cs typeface="Cordia New" pitchFamily="34" charset="-34"/>
              </a:rPr>
              <a:t> en todo el mundo, ha motivado una gran preocupación por parte de todos los gobiernos, especialmente el de Estados Unidos, lo cual se ha visto reflejado en las diversas políticas instrumentadas tendientes a luchar con </a:t>
            </a:r>
            <a:r>
              <a:rPr lang="es-ES" dirty="0">
                <a:latin typeface="Cordia New" pitchFamily="34" charset="-34"/>
                <a:cs typeface="Cordia New" pitchFamily="34" charset="-34"/>
                <a:hlinkClick r:id="rId3"/>
              </a:rPr>
              <a:t>eficacia</a:t>
            </a:r>
            <a:r>
              <a:rPr lang="es-ES" dirty="0">
                <a:latin typeface="Cordia New" pitchFamily="34" charset="-34"/>
                <a:cs typeface="Cordia New" pitchFamily="34" charset="-34"/>
              </a:rPr>
              <a:t> ante el flagelo. No resulta ajeno que el narcotráfico se encuentra estrechamente vinculado con el </a:t>
            </a:r>
            <a:r>
              <a:rPr lang="es-ES" dirty="0">
                <a:latin typeface="Cordia New" pitchFamily="34" charset="-34"/>
                <a:cs typeface="Cordia New" pitchFamily="34" charset="-34"/>
                <a:hlinkClick r:id="rId4"/>
              </a:rPr>
              <a:t>crimen organizado</a:t>
            </a:r>
            <a:r>
              <a:rPr lang="es-ES" dirty="0">
                <a:latin typeface="Cordia New" pitchFamily="34" charset="-34"/>
                <a:cs typeface="Cordia New" pitchFamily="34" charset="-34"/>
              </a:rPr>
              <a:t>, el </a:t>
            </a:r>
            <a:r>
              <a:rPr lang="es-ES" dirty="0">
                <a:latin typeface="Cordia New" pitchFamily="34" charset="-34"/>
                <a:cs typeface="Cordia New" pitchFamily="34" charset="-34"/>
                <a:hlinkClick r:id="rId5"/>
              </a:rPr>
              <a:t>terrorismo</a:t>
            </a:r>
            <a:r>
              <a:rPr lang="es-ES" dirty="0">
                <a:latin typeface="Cordia New" pitchFamily="34" charset="-34"/>
                <a:cs typeface="Cordia New" pitchFamily="34" charset="-34"/>
              </a:rPr>
              <a:t>, y representan una amenaza para las naciones democráticas del mundo del desarrollo, debido a que la corrupción y la criminalidad resultantes de tales actividades pueden abrumar a las recientes instituciones y sistemas legales. Dentro de los planes de lucha contra el narcotráfico, Estados Unidos ha desarrollado su </a:t>
            </a:r>
            <a:r>
              <a:rPr lang="es-ES" dirty="0">
                <a:latin typeface="Cordia New" pitchFamily="34" charset="-34"/>
                <a:cs typeface="Cordia New" pitchFamily="34" charset="-34"/>
                <a:hlinkClick r:id="rId6"/>
              </a:rPr>
              <a:t>estrategia</a:t>
            </a:r>
            <a:r>
              <a:rPr lang="es-ES" dirty="0">
                <a:latin typeface="Cordia New" pitchFamily="34" charset="-34"/>
                <a:cs typeface="Cordia New" pitchFamily="34" charset="-34"/>
              </a:rPr>
              <a:t> federal, para la prevención del abuso y tráfico de drogas.</a:t>
            </a:r>
            <a:endParaRPr lang="en-GB" dirty="0">
              <a:latin typeface="Cordia New" pitchFamily="34" charset="-34"/>
              <a:cs typeface="Cordia New" pitchFamily="34" charset="-34"/>
            </a:endParaRPr>
          </a:p>
        </p:txBody>
      </p:sp>
    </p:spTree>
    <p:extLst>
      <p:ext uri="{BB962C8B-B14F-4D97-AF65-F5344CB8AC3E}">
        <p14:creationId xmlns:p14="http://schemas.microsoft.com/office/powerpoint/2010/main" val="36134352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764704"/>
            <a:ext cx="8640960" cy="5832648"/>
          </a:xfrm>
        </p:spPr>
        <p:txBody>
          <a:bodyPr>
            <a:normAutofit lnSpcReduction="10000"/>
          </a:bodyPr>
          <a:lstStyle/>
          <a:p>
            <a:pPr marL="0" indent="0" algn="just">
              <a:buNone/>
            </a:pPr>
            <a:r>
              <a:rPr lang="es-ES" dirty="0">
                <a:latin typeface="Cordia New" pitchFamily="34" charset="-34"/>
                <a:cs typeface="Cordia New" pitchFamily="34" charset="-34"/>
              </a:rPr>
              <a:t>Si es cierto que el mundo ha progresado proporcionalmente más en los últimos cincuenta años que en toda la </a:t>
            </a:r>
            <a:r>
              <a:rPr lang="es-ES" dirty="0">
                <a:latin typeface="Cordia New" pitchFamily="34" charset="-34"/>
                <a:cs typeface="Cordia New" pitchFamily="34" charset="-34"/>
                <a:hlinkClick r:id="rId2"/>
              </a:rPr>
              <a:t>historia</a:t>
            </a:r>
            <a:r>
              <a:rPr lang="es-ES" dirty="0">
                <a:latin typeface="Cordia New" pitchFamily="34" charset="-34"/>
                <a:cs typeface="Cordia New" pitchFamily="34" charset="-34"/>
              </a:rPr>
              <a:t>, no lo es menos el hecho de que la desigualdad entre las naciones es una de las características que mejor definen al mundo contemporáneo.</a:t>
            </a:r>
            <a:r>
              <a:rPr lang="es-ES" dirty="0" smtClean="0">
                <a:latin typeface="Cordia New" pitchFamily="34" charset="-34"/>
                <a:cs typeface="Cordia New" pitchFamily="34" charset="-34"/>
              </a:rPr>
              <a:t/>
            </a:r>
            <a:br>
              <a:rPr lang="es-ES" dirty="0" smtClean="0">
                <a:latin typeface="Cordia New" pitchFamily="34" charset="-34"/>
                <a:cs typeface="Cordia New" pitchFamily="34" charset="-34"/>
              </a:rPr>
            </a:br>
            <a:r>
              <a:rPr lang="es-ES" dirty="0">
                <a:latin typeface="Cordia New" pitchFamily="34" charset="-34"/>
                <a:cs typeface="Cordia New" pitchFamily="34" charset="-34"/>
              </a:rPr>
              <a:t>Este fenómeno se traduce, sobre todo, en las grandes diferencias existentes entre los pueblos en el acceso a </a:t>
            </a:r>
            <a:r>
              <a:rPr lang="es-ES" dirty="0">
                <a:latin typeface="Cordia New" pitchFamily="34" charset="-34"/>
                <a:cs typeface="Cordia New" pitchFamily="34" charset="-34"/>
                <a:hlinkClick r:id="rId3"/>
              </a:rPr>
              <a:t>bienes</a:t>
            </a:r>
            <a:r>
              <a:rPr lang="es-ES" dirty="0">
                <a:latin typeface="Cordia New" pitchFamily="34" charset="-34"/>
                <a:cs typeface="Cordia New" pitchFamily="34" charset="-34"/>
              </a:rPr>
              <a:t> y </a:t>
            </a:r>
            <a:r>
              <a:rPr lang="es-ES" dirty="0">
                <a:latin typeface="Cordia New" pitchFamily="34" charset="-34"/>
                <a:cs typeface="Cordia New" pitchFamily="34" charset="-34"/>
                <a:hlinkClick r:id="rId4"/>
              </a:rPr>
              <a:t>servicios</a:t>
            </a:r>
            <a:r>
              <a:rPr lang="es-ES" dirty="0">
                <a:latin typeface="Cordia New" pitchFamily="34" charset="-34"/>
                <a:cs typeface="Cordia New" pitchFamily="34" charset="-34"/>
              </a:rPr>
              <a:t> básicos, y es consecuencia de los </a:t>
            </a:r>
            <a:r>
              <a:rPr lang="es-ES" dirty="0">
                <a:latin typeface="Cordia New" pitchFamily="34" charset="-34"/>
                <a:cs typeface="Cordia New" pitchFamily="34" charset="-34"/>
                <a:hlinkClick r:id="rId5"/>
              </a:rPr>
              <a:t>procesos</a:t>
            </a:r>
            <a:r>
              <a:rPr lang="es-ES" dirty="0">
                <a:latin typeface="Cordia New" pitchFamily="34" charset="-34"/>
                <a:cs typeface="Cordia New" pitchFamily="34" charset="-34"/>
              </a:rPr>
              <a:t> económicos que, con diferentes resultados, se han experimentado en las últimas décadas.</a:t>
            </a:r>
            <a:r>
              <a:rPr lang="es-ES" dirty="0" smtClean="0">
                <a:latin typeface="Cordia New" pitchFamily="34" charset="-34"/>
                <a:cs typeface="Cordia New" pitchFamily="34" charset="-34"/>
              </a:rPr>
              <a:t/>
            </a:r>
            <a:br>
              <a:rPr lang="es-ES" dirty="0" smtClean="0">
                <a:latin typeface="Cordia New" pitchFamily="34" charset="-34"/>
                <a:cs typeface="Cordia New" pitchFamily="34" charset="-34"/>
              </a:rPr>
            </a:br>
            <a:r>
              <a:rPr lang="es-ES" dirty="0">
                <a:latin typeface="Cordia New" pitchFamily="34" charset="-34"/>
                <a:cs typeface="Cordia New" pitchFamily="34" charset="-34"/>
              </a:rPr>
              <a:t>Algunas </a:t>
            </a:r>
            <a:r>
              <a:rPr lang="es-ES" dirty="0">
                <a:latin typeface="Cordia New" pitchFamily="34" charset="-34"/>
                <a:cs typeface="Cordia New" pitchFamily="34" charset="-34"/>
                <a:hlinkClick r:id="rId6"/>
              </a:rPr>
              <a:t>investigaciones</a:t>
            </a:r>
            <a:r>
              <a:rPr lang="es-ES" dirty="0">
                <a:latin typeface="Cordia New" pitchFamily="34" charset="-34"/>
                <a:cs typeface="Cordia New" pitchFamily="34" charset="-34"/>
              </a:rPr>
              <a:t> recientes parecen demostrar que los principales factores que intervienen en los </a:t>
            </a:r>
            <a:r>
              <a:rPr lang="es-ES" dirty="0">
                <a:latin typeface="Cordia New" pitchFamily="34" charset="-34"/>
                <a:cs typeface="Cordia New" pitchFamily="34" charset="-34"/>
                <a:hlinkClick r:id="rId7"/>
              </a:rPr>
              <a:t>conflictos</a:t>
            </a:r>
            <a:r>
              <a:rPr lang="es-ES" dirty="0">
                <a:latin typeface="Cordia New" pitchFamily="34" charset="-34"/>
                <a:cs typeface="Cordia New" pitchFamily="34" charset="-34"/>
              </a:rPr>
              <a:t> actuales tienen que ver con las dificultades económicas, los </a:t>
            </a:r>
            <a:r>
              <a:rPr lang="es-ES" dirty="0">
                <a:latin typeface="Cordia New" pitchFamily="34" charset="-34"/>
                <a:cs typeface="Cordia New" pitchFamily="34" charset="-34"/>
                <a:hlinkClick r:id="rId8"/>
              </a:rPr>
              <a:t>problemas</a:t>
            </a:r>
            <a:r>
              <a:rPr lang="es-ES" dirty="0">
                <a:latin typeface="Cordia New" pitchFamily="34" charset="-34"/>
                <a:cs typeface="Cordia New" pitchFamily="34" charset="-34"/>
              </a:rPr>
              <a:t> de acceso a la </a:t>
            </a:r>
            <a:r>
              <a:rPr lang="es-ES" dirty="0">
                <a:latin typeface="Cordia New" pitchFamily="34" charset="-34"/>
                <a:cs typeface="Cordia New" pitchFamily="34" charset="-34"/>
                <a:hlinkClick r:id="rId9"/>
              </a:rPr>
              <a:t>propiedad</a:t>
            </a:r>
            <a:r>
              <a:rPr lang="es-ES" dirty="0">
                <a:latin typeface="Cordia New" pitchFamily="34" charset="-34"/>
                <a:cs typeface="Cordia New" pitchFamily="34" charset="-34"/>
              </a:rPr>
              <a:t> de </a:t>
            </a:r>
            <a:r>
              <a:rPr lang="es-ES" dirty="0">
                <a:latin typeface="Cordia New" pitchFamily="34" charset="-34"/>
                <a:cs typeface="Cordia New" pitchFamily="34" charset="-34"/>
                <a:hlinkClick r:id="rId10"/>
              </a:rPr>
              <a:t>la tierra</a:t>
            </a:r>
            <a:r>
              <a:rPr lang="es-ES" dirty="0">
                <a:latin typeface="Cordia New" pitchFamily="34" charset="-34"/>
                <a:cs typeface="Cordia New" pitchFamily="34" charset="-34"/>
              </a:rPr>
              <a:t> en el mundo rural, la </a:t>
            </a:r>
            <a:r>
              <a:rPr lang="es-ES" dirty="0">
                <a:latin typeface="Cordia New" pitchFamily="34" charset="-34"/>
                <a:cs typeface="Cordia New" pitchFamily="34" charset="-34"/>
                <a:hlinkClick r:id="rId11"/>
              </a:rPr>
              <a:t>religión</a:t>
            </a:r>
            <a:r>
              <a:rPr lang="es-ES" dirty="0">
                <a:latin typeface="Cordia New" pitchFamily="34" charset="-34"/>
                <a:cs typeface="Cordia New" pitchFamily="34" charset="-34"/>
              </a:rPr>
              <a:t> y la inestabilidad política</a:t>
            </a:r>
            <a:endParaRPr lang="en-GB" dirty="0">
              <a:latin typeface="Cordia New" pitchFamily="34" charset="-34"/>
              <a:cs typeface="Cordia New" pitchFamily="34" charset="-34"/>
            </a:endParaRPr>
          </a:p>
        </p:txBody>
      </p:sp>
    </p:spTree>
    <p:extLst>
      <p:ext uri="{BB962C8B-B14F-4D97-AF65-F5344CB8AC3E}">
        <p14:creationId xmlns:p14="http://schemas.microsoft.com/office/powerpoint/2010/main" val="117045202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sp>
        <p:nvSpPr>
          <p:cNvPr id="3" name="Content Placeholder 2"/>
          <p:cNvSpPr>
            <a:spLocks noGrp="1"/>
          </p:cNvSpPr>
          <p:nvPr>
            <p:ph idx="1"/>
          </p:nvPr>
        </p:nvSpPr>
        <p:spPr/>
        <p:txBody>
          <a:bodyPr/>
          <a:lstStyle/>
          <a:p>
            <a:r>
              <a:rPr lang="en-GB" dirty="0" smtClean="0"/>
              <a:t>La </a:t>
            </a:r>
            <a:r>
              <a:rPr lang="en-GB" dirty="0" err="1" smtClean="0"/>
              <a:t>Prostitucion</a:t>
            </a:r>
            <a:endParaRPr lang="en-GB" dirty="0" smtClean="0"/>
          </a:p>
          <a:p>
            <a:r>
              <a:rPr lang="en-GB" dirty="0" err="1" smtClean="0"/>
              <a:t>Abuso</a:t>
            </a:r>
            <a:r>
              <a:rPr lang="en-GB" dirty="0" smtClean="0"/>
              <a:t> </a:t>
            </a:r>
            <a:r>
              <a:rPr lang="en-GB" dirty="0" err="1"/>
              <a:t>Infantil</a:t>
            </a:r>
            <a:endParaRPr lang="en-GB" dirty="0"/>
          </a:p>
        </p:txBody>
      </p:sp>
    </p:spTree>
    <p:extLst>
      <p:ext uri="{BB962C8B-B14F-4D97-AF65-F5344CB8AC3E}">
        <p14:creationId xmlns:p14="http://schemas.microsoft.com/office/powerpoint/2010/main" val="227081181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620688"/>
            <a:ext cx="8291264" cy="5505475"/>
          </a:xfrm>
        </p:spPr>
        <p:txBody>
          <a:bodyPr>
            <a:normAutofit fontScale="85000" lnSpcReduction="20000"/>
          </a:bodyPr>
          <a:lstStyle/>
          <a:p>
            <a:pPr algn="just"/>
            <a:r>
              <a:rPr lang="es-ES" dirty="0">
                <a:latin typeface="Cordia New" pitchFamily="34" charset="-34"/>
                <a:cs typeface="Cordia New" pitchFamily="34" charset="-34"/>
              </a:rPr>
              <a:t>La UNICEF ha desarrollado un conjunto de criterios básicos para determinar si el trabajo infantil es explotador. Define que el trabajo infantil es inapropiado si:</a:t>
            </a:r>
          </a:p>
          <a:p>
            <a:pPr algn="just"/>
            <a:r>
              <a:rPr lang="es-ES" dirty="0">
                <a:latin typeface="Cordia New" pitchFamily="34" charset="-34"/>
                <a:cs typeface="Cordia New" pitchFamily="34" charset="-34"/>
              </a:rPr>
              <a:t>es con dedicación exclusiva a una edad demasiado temprana,</a:t>
            </a:r>
          </a:p>
          <a:p>
            <a:pPr algn="just"/>
            <a:r>
              <a:rPr lang="es-ES" dirty="0">
                <a:latin typeface="Cordia New" pitchFamily="34" charset="-34"/>
                <a:cs typeface="Cordia New" pitchFamily="34" charset="-34"/>
              </a:rPr>
              <a:t>se pasan demasiadas horas trabajando,</a:t>
            </a:r>
          </a:p>
          <a:p>
            <a:pPr algn="just"/>
            <a:r>
              <a:rPr lang="es-ES" dirty="0">
                <a:latin typeface="Cordia New" pitchFamily="34" charset="-34"/>
                <a:cs typeface="Cordia New" pitchFamily="34" charset="-34"/>
              </a:rPr>
              <a:t>el trabajo provoca </a:t>
            </a:r>
            <a:r>
              <a:rPr lang="es-ES" dirty="0">
                <a:latin typeface="Cordia New" pitchFamily="34" charset="-34"/>
                <a:cs typeface="Cordia New" pitchFamily="34" charset="-34"/>
                <a:hlinkClick r:id="rId2"/>
              </a:rPr>
              <a:t>estrés</a:t>
            </a:r>
            <a:r>
              <a:rPr lang="es-ES" dirty="0">
                <a:latin typeface="Cordia New" pitchFamily="34" charset="-34"/>
                <a:cs typeface="Cordia New" pitchFamily="34" charset="-34"/>
              </a:rPr>
              <a:t> físico, social o psicológico indebido,</a:t>
            </a:r>
          </a:p>
          <a:p>
            <a:pPr algn="just"/>
            <a:r>
              <a:rPr lang="es-ES" dirty="0">
                <a:latin typeface="Cordia New" pitchFamily="34" charset="-34"/>
                <a:cs typeface="Cordia New" pitchFamily="34" charset="-34"/>
              </a:rPr>
              <a:t>se trabaja y se vive en la calle en malas condiciones,</a:t>
            </a:r>
          </a:p>
          <a:p>
            <a:pPr algn="just"/>
            <a:r>
              <a:rPr lang="es-ES" dirty="0">
                <a:latin typeface="Cordia New" pitchFamily="34" charset="-34"/>
                <a:cs typeface="Cordia New" pitchFamily="34" charset="-34"/>
              </a:rPr>
              <a:t>el </a:t>
            </a:r>
            <a:r>
              <a:rPr lang="es-ES" dirty="0">
                <a:latin typeface="Cordia New" pitchFamily="34" charset="-34"/>
                <a:cs typeface="Cordia New" pitchFamily="34" charset="-34"/>
                <a:hlinkClick r:id="rId3"/>
              </a:rPr>
              <a:t>salario</a:t>
            </a:r>
            <a:r>
              <a:rPr lang="es-ES" dirty="0">
                <a:latin typeface="Cordia New" pitchFamily="34" charset="-34"/>
                <a:cs typeface="Cordia New" pitchFamily="34" charset="-34"/>
              </a:rPr>
              <a:t> es inadecuado,</a:t>
            </a:r>
          </a:p>
          <a:p>
            <a:pPr algn="just"/>
            <a:r>
              <a:rPr lang="es-ES" dirty="0">
                <a:latin typeface="Cordia New" pitchFamily="34" charset="-34"/>
                <a:cs typeface="Cordia New" pitchFamily="34" charset="-34"/>
              </a:rPr>
              <a:t>el niño tiene que asumir demasiada </a:t>
            </a:r>
            <a:r>
              <a:rPr lang="es-ES" dirty="0">
                <a:latin typeface="Cordia New" pitchFamily="34" charset="-34"/>
                <a:cs typeface="Cordia New" pitchFamily="34" charset="-34"/>
                <a:hlinkClick r:id="rId4"/>
              </a:rPr>
              <a:t>responsabilidad</a:t>
            </a:r>
            <a:r>
              <a:rPr lang="es-ES" dirty="0">
                <a:latin typeface="Cordia New" pitchFamily="34" charset="-34"/>
                <a:cs typeface="Cordia New" pitchFamily="34" charset="-34"/>
              </a:rPr>
              <a:t>,</a:t>
            </a:r>
          </a:p>
          <a:p>
            <a:pPr algn="just"/>
            <a:r>
              <a:rPr lang="es-ES" dirty="0">
                <a:latin typeface="Cordia New" pitchFamily="34" charset="-34"/>
                <a:cs typeface="Cordia New" pitchFamily="34" charset="-34"/>
              </a:rPr>
              <a:t>el trabajo impide el acceso a la escolarización,</a:t>
            </a:r>
          </a:p>
          <a:p>
            <a:pPr algn="just"/>
            <a:r>
              <a:rPr lang="es-ES" dirty="0">
                <a:latin typeface="Cordia New" pitchFamily="34" charset="-34"/>
                <a:cs typeface="Cordia New" pitchFamily="34" charset="-34"/>
              </a:rPr>
              <a:t>el trabajo mina la </a:t>
            </a:r>
            <a:r>
              <a:rPr lang="es-ES" dirty="0">
                <a:latin typeface="Cordia New" pitchFamily="34" charset="-34"/>
                <a:cs typeface="Cordia New" pitchFamily="34" charset="-34"/>
                <a:hlinkClick r:id="rId5"/>
              </a:rPr>
              <a:t>dignidad</a:t>
            </a:r>
            <a:r>
              <a:rPr lang="es-ES" dirty="0">
                <a:latin typeface="Cordia New" pitchFamily="34" charset="-34"/>
                <a:cs typeface="Cordia New" pitchFamily="34" charset="-34"/>
              </a:rPr>
              <a:t> y </a:t>
            </a:r>
            <a:r>
              <a:rPr lang="es-ES" dirty="0">
                <a:latin typeface="Cordia New" pitchFamily="34" charset="-34"/>
                <a:cs typeface="Cordia New" pitchFamily="34" charset="-34"/>
                <a:hlinkClick r:id="rId6"/>
              </a:rPr>
              <a:t>autoestima</a:t>
            </a:r>
            <a:r>
              <a:rPr lang="es-ES" dirty="0">
                <a:latin typeface="Cordia New" pitchFamily="34" charset="-34"/>
                <a:cs typeface="Cordia New" pitchFamily="34" charset="-34"/>
              </a:rPr>
              <a:t> del niño (como el </a:t>
            </a:r>
            <a:r>
              <a:rPr lang="es-ES" dirty="0">
                <a:latin typeface="Cordia New" pitchFamily="34" charset="-34"/>
                <a:cs typeface="Cordia New" pitchFamily="34" charset="-34"/>
                <a:hlinkClick r:id="rId7"/>
              </a:rPr>
              <a:t>esclavismo</a:t>
            </a:r>
            <a:r>
              <a:rPr lang="es-ES" dirty="0">
                <a:latin typeface="Cordia New" pitchFamily="34" charset="-34"/>
                <a:cs typeface="Cordia New" pitchFamily="34" charset="-34"/>
              </a:rPr>
              <a:t> y la explotación sexual),</a:t>
            </a:r>
          </a:p>
          <a:p>
            <a:pPr algn="just"/>
            <a:r>
              <a:rPr lang="es-ES" dirty="0">
                <a:latin typeface="Cordia New" pitchFamily="34" charset="-34"/>
                <a:cs typeface="Cordia New" pitchFamily="34" charset="-34"/>
              </a:rPr>
              <a:t>impide conseguir un pleno desarrollo social y psicológico.</a:t>
            </a:r>
          </a:p>
          <a:p>
            <a:endParaRPr lang="en-GB" dirty="0"/>
          </a:p>
        </p:txBody>
      </p:sp>
    </p:spTree>
    <p:extLst>
      <p:ext uri="{BB962C8B-B14F-4D97-AF65-F5344CB8AC3E}">
        <p14:creationId xmlns:p14="http://schemas.microsoft.com/office/powerpoint/2010/main" val="415437811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a:xfrm>
            <a:off x="323528" y="692696"/>
            <a:ext cx="8363272" cy="5433467"/>
          </a:xfrm>
        </p:spPr>
        <p:txBody>
          <a:bodyPr>
            <a:normAutofit lnSpcReduction="10000"/>
          </a:bodyPr>
          <a:lstStyle/>
          <a:p>
            <a:pPr marL="0" indent="0" algn="just">
              <a:buNone/>
            </a:pPr>
            <a:r>
              <a:rPr lang="es-ES" dirty="0">
                <a:latin typeface="Cordia New" pitchFamily="34" charset="-34"/>
                <a:cs typeface="Cordia New" pitchFamily="34" charset="-34"/>
              </a:rPr>
              <a:t>Es evidente que existe una relación entre el trabajo infantil y la pobreza, puesto que los niños que trabajan son casi exclusivamente pobres. Pero la pobreza no es la causa del trabajo infantil; el hecho de que la proporción de trabajo infantil varíe dramáticamente entre países de niveles similares de desarrollo económico lo demuestra. En China, por ejemplo, ha habido muy poco trabajo infantil en las últimas décadas, según fuentes diplomáticas de EUA, porque tomaron la decisión política de mandar los niños a la escuela. Lo mismo ha ocurrido en el estado Kerala, en la India, que lo ha prácticamente abolido. De estos dos ejemplos se deduce que el trabajo infantil sólo puede existir si es tratado como aceptable cultural y políticamente.</a:t>
            </a:r>
            <a:endParaRPr lang="en-GB" dirty="0">
              <a:latin typeface="Cordia New" pitchFamily="34" charset="-34"/>
              <a:cs typeface="Cordia New" pitchFamily="34" charset="-34"/>
            </a:endParaRPr>
          </a:p>
        </p:txBody>
      </p:sp>
    </p:spTree>
    <p:extLst>
      <p:ext uri="{BB962C8B-B14F-4D97-AF65-F5344CB8AC3E}">
        <p14:creationId xmlns:p14="http://schemas.microsoft.com/office/powerpoint/2010/main" val="393241934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pPr marL="0" indent="0" algn="just">
              <a:buNone/>
            </a:pPr>
            <a:r>
              <a:rPr lang="es-ES" dirty="0">
                <a:latin typeface="Cordia New" pitchFamily="34" charset="-34"/>
                <a:cs typeface="Cordia New" pitchFamily="34" charset="-34"/>
              </a:rPr>
              <a:t>Donde la educación es obligatoria, disponible y entendida como importante, la proporción de trabajo infantil es más baja.</a:t>
            </a:r>
            <a:endParaRPr lang="en-GB" dirty="0">
              <a:latin typeface="Cordia New" pitchFamily="34" charset="-34"/>
              <a:cs typeface="Cordia New" pitchFamily="34" charset="-34"/>
            </a:endParaRPr>
          </a:p>
        </p:txBody>
      </p:sp>
    </p:spTree>
    <p:extLst>
      <p:ext uri="{BB962C8B-B14F-4D97-AF65-F5344CB8AC3E}">
        <p14:creationId xmlns:p14="http://schemas.microsoft.com/office/powerpoint/2010/main" val="205078790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692696"/>
            <a:ext cx="8435280" cy="5433467"/>
          </a:xfrm>
        </p:spPr>
        <p:txBody>
          <a:bodyPr>
            <a:normAutofit/>
          </a:bodyPr>
          <a:lstStyle/>
          <a:p>
            <a:pPr marL="0" indent="0" algn="just">
              <a:buNone/>
            </a:pPr>
            <a:r>
              <a:rPr lang="es-ES" dirty="0">
                <a:latin typeface="Cordia New" pitchFamily="34" charset="-34"/>
                <a:cs typeface="Cordia New" pitchFamily="34" charset="-34"/>
              </a:rPr>
              <a:t>Los factores de pobreza, tradiciones culturales, prejuicios hacia grupos étnicos, religiosos o raciales, </a:t>
            </a:r>
            <a:r>
              <a:rPr lang="es-ES" dirty="0">
                <a:latin typeface="Cordia New" pitchFamily="34" charset="-34"/>
                <a:cs typeface="Cordia New" pitchFamily="34" charset="-34"/>
                <a:hlinkClick r:id="rId2"/>
              </a:rPr>
              <a:t>discriminación</a:t>
            </a:r>
            <a:r>
              <a:rPr lang="es-ES" dirty="0">
                <a:latin typeface="Cordia New" pitchFamily="34" charset="-34"/>
                <a:cs typeface="Cordia New" pitchFamily="34" charset="-34"/>
              </a:rPr>
              <a:t> de las chicas, acceso inadecuado a la educación y búsqueda de mano de obra dócil por parte de los empresarios, han existido desde hace siglos. Lo que es nuevo ahora es la globalización económica.</a:t>
            </a:r>
            <a:r>
              <a:rPr lang="es-ES" dirty="0" smtClean="0">
                <a:latin typeface="Cordia New" pitchFamily="34" charset="-34"/>
                <a:cs typeface="Cordia New" pitchFamily="34" charset="-34"/>
              </a:rPr>
              <a:t/>
            </a:r>
            <a:br>
              <a:rPr lang="es-ES" dirty="0" smtClean="0">
                <a:latin typeface="Cordia New" pitchFamily="34" charset="-34"/>
                <a:cs typeface="Cordia New" pitchFamily="34" charset="-34"/>
              </a:rPr>
            </a:br>
            <a:r>
              <a:rPr lang="es-ES" dirty="0">
                <a:latin typeface="Cordia New" pitchFamily="34" charset="-34"/>
                <a:cs typeface="Cordia New" pitchFamily="34" charset="-34"/>
              </a:rPr>
              <a:t>Este factor contribuye a incrementar el trabajo infantil debido a la </a:t>
            </a:r>
            <a:r>
              <a:rPr lang="es-ES" dirty="0">
                <a:latin typeface="Cordia New" pitchFamily="34" charset="-34"/>
                <a:cs typeface="Cordia New" pitchFamily="34" charset="-34"/>
                <a:hlinkClick r:id="rId3"/>
              </a:rPr>
              <a:t>competencia</a:t>
            </a:r>
            <a:r>
              <a:rPr lang="es-ES" dirty="0">
                <a:latin typeface="Cordia New" pitchFamily="34" charset="-34"/>
                <a:cs typeface="Cordia New" pitchFamily="34" charset="-34"/>
              </a:rPr>
              <a:t> en el </a:t>
            </a:r>
            <a:r>
              <a:rPr lang="es-ES" dirty="0">
                <a:latin typeface="Cordia New" pitchFamily="34" charset="-34"/>
                <a:cs typeface="Cordia New" pitchFamily="34" charset="-34"/>
                <a:hlinkClick r:id="rId4"/>
              </a:rPr>
              <a:t>mercado global</a:t>
            </a:r>
            <a:r>
              <a:rPr lang="es-ES" dirty="0">
                <a:latin typeface="Cordia New" pitchFamily="34" charset="-34"/>
                <a:cs typeface="Cordia New" pitchFamily="34" charset="-34"/>
              </a:rPr>
              <a:t>, que hace que todo el mundo busque bajar los costes de </a:t>
            </a:r>
            <a:r>
              <a:rPr lang="es-ES" dirty="0">
                <a:latin typeface="Cordia New" pitchFamily="34" charset="-34"/>
                <a:cs typeface="Cordia New" pitchFamily="34" charset="-34"/>
                <a:hlinkClick r:id="rId5"/>
              </a:rPr>
              <a:t>producción</a:t>
            </a:r>
            <a:r>
              <a:rPr lang="es-ES" dirty="0">
                <a:latin typeface="Cordia New" pitchFamily="34" charset="-34"/>
                <a:cs typeface="Cordia New" pitchFamily="34" charset="-34"/>
              </a:rPr>
              <a:t>. Hay otras formas, menos obvias pero igualmente importantes, en que </a:t>
            </a:r>
            <a:r>
              <a:rPr lang="es-ES" dirty="0">
                <a:latin typeface="Cordia New" pitchFamily="34" charset="-34"/>
                <a:cs typeface="Cordia New" pitchFamily="34" charset="-34"/>
                <a:hlinkClick r:id="rId6"/>
              </a:rPr>
              <a:t>la globalización</a:t>
            </a:r>
            <a:r>
              <a:rPr lang="es-ES" dirty="0">
                <a:latin typeface="Cordia New" pitchFamily="34" charset="-34"/>
                <a:cs typeface="Cordia New" pitchFamily="34" charset="-34"/>
              </a:rPr>
              <a:t> contribuye al incremento del trabajo infantil.</a:t>
            </a:r>
            <a:endParaRPr lang="en-GB" dirty="0">
              <a:latin typeface="Cordia New" pitchFamily="34" charset="-34"/>
              <a:cs typeface="Cordia New" pitchFamily="34" charset="-34"/>
            </a:endParaRPr>
          </a:p>
        </p:txBody>
      </p:sp>
    </p:spTree>
    <p:extLst>
      <p:ext uri="{BB962C8B-B14F-4D97-AF65-F5344CB8AC3E}">
        <p14:creationId xmlns:p14="http://schemas.microsoft.com/office/powerpoint/2010/main" val="318510871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smtClean="0"/>
              <a:t>Lucha Contra la pobreza</a:t>
            </a:r>
            <a:endParaRPr lang="en-GB" dirty="0"/>
          </a:p>
        </p:txBody>
      </p:sp>
      <p:sp>
        <p:nvSpPr>
          <p:cNvPr id="4" name="Content Placeholder 3"/>
          <p:cNvSpPr>
            <a:spLocks noGrp="1"/>
          </p:cNvSpPr>
          <p:nvPr>
            <p:ph idx="1"/>
          </p:nvPr>
        </p:nvSpPr>
        <p:spPr>
          <a:xfrm>
            <a:off x="323528" y="1600200"/>
            <a:ext cx="8363272" cy="4925144"/>
          </a:xfrm>
        </p:spPr>
        <p:txBody>
          <a:bodyPr>
            <a:normAutofit fontScale="85000" lnSpcReduction="20000"/>
          </a:bodyPr>
          <a:lstStyle/>
          <a:p>
            <a:pPr marL="0" indent="0" algn="just">
              <a:buNone/>
            </a:pPr>
            <a:r>
              <a:rPr lang="es-ES" dirty="0">
                <a:latin typeface="Cordia New" pitchFamily="34" charset="-34"/>
                <a:cs typeface="Cordia New" pitchFamily="34" charset="-34"/>
              </a:rPr>
              <a:t>La Lucha contra la pobreza abarca tres grandes renglones, ya que :</a:t>
            </a:r>
            <a:r>
              <a:rPr lang="es-ES" dirty="0" smtClean="0">
                <a:latin typeface="Cordia New" pitchFamily="34" charset="-34"/>
                <a:cs typeface="Cordia New" pitchFamily="34" charset="-34"/>
              </a:rPr>
              <a:t/>
            </a:r>
            <a:br>
              <a:rPr lang="es-ES" dirty="0" smtClean="0">
                <a:latin typeface="Cordia New" pitchFamily="34" charset="-34"/>
                <a:cs typeface="Cordia New" pitchFamily="34" charset="-34"/>
              </a:rPr>
            </a:br>
            <a:r>
              <a:rPr lang="es-ES" dirty="0">
                <a:latin typeface="Cordia New" pitchFamily="34" charset="-34"/>
                <a:cs typeface="Cordia New" pitchFamily="34" charset="-34"/>
              </a:rPr>
              <a:t>Primero, los países en vías de desarrollo tienen que embarcarse en </a:t>
            </a:r>
            <a:r>
              <a:rPr lang="es-ES" dirty="0">
                <a:latin typeface="Cordia New" pitchFamily="34" charset="-34"/>
                <a:cs typeface="Cordia New" pitchFamily="34" charset="-34"/>
                <a:hlinkClick r:id="rId2"/>
              </a:rPr>
              <a:t>estrategias</a:t>
            </a:r>
            <a:r>
              <a:rPr lang="es-ES" dirty="0">
                <a:latin typeface="Cordia New" pitchFamily="34" charset="-34"/>
                <a:cs typeface="Cordia New" pitchFamily="34" charset="-34"/>
              </a:rPr>
              <a:t> que les ayudarán a conseguir estos </a:t>
            </a:r>
            <a:r>
              <a:rPr lang="es-ES" dirty="0">
                <a:latin typeface="Cordia New" pitchFamily="34" charset="-34"/>
                <a:cs typeface="Cordia New" pitchFamily="34" charset="-34"/>
                <a:hlinkClick r:id="rId3"/>
              </a:rPr>
              <a:t>objetivos</a:t>
            </a:r>
            <a:r>
              <a:rPr lang="es-ES" dirty="0">
                <a:latin typeface="Cordia New" pitchFamily="34" charset="-34"/>
                <a:cs typeface="Cordia New" pitchFamily="34" charset="-34"/>
              </a:rPr>
              <a:t>. Los miembros de </a:t>
            </a:r>
            <a:r>
              <a:rPr lang="es-ES" dirty="0" smtClean="0">
                <a:latin typeface="Cordia New" pitchFamily="34" charset="-34"/>
                <a:cs typeface="Cordia New" pitchFamily="34" charset="-34"/>
                <a:hlinkClick r:id="rId4"/>
              </a:rPr>
              <a:t>gobierno</a:t>
            </a:r>
            <a:r>
              <a:rPr lang="es-ES" dirty="0" smtClean="0">
                <a:latin typeface="Cordia New" pitchFamily="34" charset="-34"/>
                <a:cs typeface="Cordia New" pitchFamily="34" charset="-34"/>
              </a:rPr>
              <a:t> tendrán </a:t>
            </a:r>
            <a:r>
              <a:rPr lang="es-ES" dirty="0">
                <a:latin typeface="Cordia New" pitchFamily="34" charset="-34"/>
                <a:cs typeface="Cordia New" pitchFamily="34" charset="-34"/>
              </a:rPr>
              <a:t>que prestar particular </a:t>
            </a:r>
            <a:r>
              <a:rPr lang="es-ES" dirty="0">
                <a:latin typeface="Cordia New" pitchFamily="34" charset="-34"/>
                <a:cs typeface="Cordia New" pitchFamily="34" charset="-34"/>
                <a:hlinkClick r:id="rId5"/>
              </a:rPr>
              <a:t>atención</a:t>
            </a:r>
            <a:r>
              <a:rPr lang="es-ES" dirty="0">
                <a:latin typeface="Cordia New" pitchFamily="34" charset="-34"/>
                <a:cs typeface="Cordia New" pitchFamily="34" charset="-34"/>
              </a:rPr>
              <a:t> en áreas de pobreza y </a:t>
            </a:r>
            <a:r>
              <a:rPr lang="es-ES" dirty="0">
                <a:latin typeface="Cordia New" pitchFamily="34" charset="-34"/>
                <a:cs typeface="Cordia New" pitchFamily="34" charset="-34"/>
                <a:hlinkClick r:id="rId6"/>
              </a:rPr>
              <a:t>desarrollo social</a:t>
            </a:r>
            <a:r>
              <a:rPr lang="es-ES" dirty="0">
                <a:latin typeface="Cordia New" pitchFamily="34" charset="-34"/>
                <a:cs typeface="Cordia New" pitchFamily="34" charset="-34"/>
              </a:rPr>
              <a:t>.</a:t>
            </a:r>
            <a:r>
              <a:rPr lang="es-ES" dirty="0" smtClean="0">
                <a:latin typeface="Cordia New" pitchFamily="34" charset="-34"/>
                <a:cs typeface="Cordia New" pitchFamily="34" charset="-34"/>
              </a:rPr>
              <a:t/>
            </a:r>
            <a:br>
              <a:rPr lang="es-ES" dirty="0" smtClean="0">
                <a:latin typeface="Cordia New" pitchFamily="34" charset="-34"/>
                <a:cs typeface="Cordia New" pitchFamily="34" charset="-34"/>
              </a:rPr>
            </a:br>
            <a:r>
              <a:rPr lang="es-ES" dirty="0">
                <a:latin typeface="Cordia New" pitchFamily="34" charset="-34"/>
                <a:cs typeface="Cordia New" pitchFamily="34" charset="-34"/>
              </a:rPr>
              <a:t>Segundo, los donantes y las agencias internacionales deben apoyar a los países que demuestran determinación en adoptar los retos de los objetivos para el siglo XXI.</a:t>
            </a:r>
            <a:r>
              <a:rPr lang="es-ES" dirty="0" smtClean="0">
                <a:latin typeface="Cordia New" pitchFamily="34" charset="-34"/>
                <a:cs typeface="Cordia New" pitchFamily="34" charset="-34"/>
              </a:rPr>
              <a:t/>
            </a:r>
            <a:br>
              <a:rPr lang="es-ES" dirty="0" smtClean="0">
                <a:latin typeface="Cordia New" pitchFamily="34" charset="-34"/>
                <a:cs typeface="Cordia New" pitchFamily="34" charset="-34"/>
              </a:rPr>
            </a:br>
            <a:r>
              <a:rPr lang="es-ES" dirty="0">
                <a:latin typeface="Cordia New" pitchFamily="34" charset="-34"/>
                <a:cs typeface="Cordia New" pitchFamily="34" charset="-34"/>
              </a:rPr>
              <a:t>Tercero, las agencias internacionales deben trabajar con países en vías de desarrollo para fortalecerles la capacidad de observar el progreso en los resultados. Esto requerirá asegurar que la infraestructura </a:t>
            </a:r>
            <a:r>
              <a:rPr lang="es-ES" dirty="0">
                <a:latin typeface="Cordia New" pitchFamily="34" charset="-34"/>
                <a:cs typeface="Cordia New" pitchFamily="34" charset="-34"/>
                <a:hlinkClick r:id="rId7"/>
              </a:rPr>
              <a:t>estadística</a:t>
            </a:r>
            <a:r>
              <a:rPr lang="es-ES" dirty="0">
                <a:latin typeface="Cordia New" pitchFamily="34" charset="-34"/>
                <a:cs typeface="Cordia New" pitchFamily="34" charset="-34"/>
              </a:rPr>
              <a:t> en países claves sea adecuada para realizar </a:t>
            </a:r>
            <a:r>
              <a:rPr lang="es-ES" dirty="0">
                <a:latin typeface="Cordia New" pitchFamily="34" charset="-34"/>
                <a:cs typeface="Cordia New" pitchFamily="34" charset="-34"/>
                <a:hlinkClick r:id="rId8"/>
              </a:rPr>
              <a:t>encuestas</a:t>
            </a:r>
            <a:r>
              <a:rPr lang="es-ES" dirty="0">
                <a:latin typeface="Cordia New" pitchFamily="34" charset="-34"/>
                <a:cs typeface="Cordia New" pitchFamily="34" charset="-34"/>
              </a:rPr>
              <a:t> y analizar los resultados, además de asegurar que hay capacidad para realizar estudios </a:t>
            </a:r>
            <a:r>
              <a:rPr lang="es-ES" dirty="0" err="1">
                <a:latin typeface="Cordia New" pitchFamily="34" charset="-34"/>
                <a:cs typeface="Cordia New" pitchFamily="34" charset="-34"/>
              </a:rPr>
              <a:t>participatorios</a:t>
            </a:r>
            <a:r>
              <a:rPr lang="es-ES" dirty="0">
                <a:latin typeface="Cordia New" pitchFamily="34" charset="-34"/>
                <a:cs typeface="Cordia New" pitchFamily="34" charset="-34"/>
              </a:rPr>
              <a:t> y escuchar la voz de los pobres.</a:t>
            </a:r>
            <a:endParaRPr lang="en-GB" dirty="0">
              <a:latin typeface="Cordia New" pitchFamily="34" charset="-34"/>
              <a:cs typeface="Cordia New" pitchFamily="34" charset="-34"/>
            </a:endParaRPr>
          </a:p>
        </p:txBody>
      </p:sp>
    </p:spTree>
    <p:extLst>
      <p:ext uri="{BB962C8B-B14F-4D97-AF65-F5344CB8AC3E}">
        <p14:creationId xmlns:p14="http://schemas.microsoft.com/office/powerpoint/2010/main" val="410554148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60648"/>
            <a:ext cx="8229600" cy="1143000"/>
          </a:xfrm>
        </p:spPr>
        <p:txBody>
          <a:bodyPr>
            <a:normAutofit/>
          </a:bodyPr>
          <a:lstStyle/>
          <a:p>
            <a:r>
              <a:rPr lang="en-GB" sz="3200" b="1" dirty="0" smtClean="0">
                <a:latin typeface="Cordia New" pitchFamily="34" charset="-34"/>
                <a:cs typeface="Cordia New" pitchFamily="34" charset="-34"/>
              </a:rPr>
              <a:t>Wiki Resources</a:t>
            </a:r>
            <a:r>
              <a:rPr lang="en-GB" sz="3200" dirty="0" smtClean="0">
                <a:latin typeface="Cordia New" pitchFamily="34" charset="-34"/>
                <a:cs typeface="Cordia New" pitchFamily="34" charset="-34"/>
              </a:rPr>
              <a:t/>
            </a:r>
            <a:br>
              <a:rPr lang="en-GB" sz="3200" dirty="0" smtClean="0">
                <a:latin typeface="Cordia New" pitchFamily="34" charset="-34"/>
                <a:cs typeface="Cordia New" pitchFamily="34" charset="-34"/>
              </a:rPr>
            </a:br>
            <a:r>
              <a:rPr lang="en-GB" sz="3200" dirty="0" smtClean="0">
                <a:latin typeface="Cordia New" pitchFamily="34" charset="-34"/>
                <a:cs typeface="Cordia New" pitchFamily="34" charset="-34"/>
                <a:hlinkClick r:id="rId2"/>
              </a:rPr>
              <a:t>http://aquinasgrammarspanish.wikispaces.com/La+sociedad</a:t>
            </a:r>
            <a:endParaRPr lang="en-GB" sz="3200" dirty="0">
              <a:latin typeface="Cordia New" pitchFamily="34" charset="-34"/>
              <a:cs typeface="Cordia New" pitchFamily="34" charset="-34"/>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1412776"/>
            <a:ext cx="8892480" cy="2574788"/>
          </a:xfrm>
        </p:spPr>
      </p:pic>
    </p:spTree>
    <p:extLst>
      <p:ext uri="{BB962C8B-B14F-4D97-AF65-F5344CB8AC3E}">
        <p14:creationId xmlns:p14="http://schemas.microsoft.com/office/powerpoint/2010/main" val="347727141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a:xfrm>
            <a:off x="323528" y="332656"/>
            <a:ext cx="8712968" cy="6336704"/>
          </a:xfrm>
        </p:spPr>
        <p:txBody>
          <a:bodyPr>
            <a:normAutofit fontScale="62500" lnSpcReduction="20000"/>
          </a:bodyPr>
          <a:lstStyle/>
          <a:p>
            <a:pPr algn="just"/>
            <a:r>
              <a:rPr lang="en-GB" dirty="0">
                <a:latin typeface="Cordia New" pitchFamily="34" charset="-34"/>
                <a:cs typeface="Cordia New" pitchFamily="34" charset="-34"/>
              </a:rPr>
              <a:t>The day-to-day struggle</a:t>
            </a:r>
          </a:p>
          <a:p>
            <a:pPr algn="just"/>
            <a:endParaRPr lang="en-GB" dirty="0">
              <a:latin typeface="Cordia New" pitchFamily="34" charset="-34"/>
              <a:cs typeface="Cordia New" pitchFamily="34" charset="-34"/>
            </a:endParaRPr>
          </a:p>
          <a:p>
            <a:pPr algn="just"/>
            <a:r>
              <a:rPr lang="en-GB" dirty="0">
                <a:latin typeface="Cordia New" pitchFamily="34" charset="-34"/>
                <a:cs typeface="Cordia New" pitchFamily="34" charset="-34"/>
              </a:rPr>
              <a:t>This means that the reality of poverty in the EU is much more a day-to-day struggle to live and survive which can adversely affect your health and psychological well-being and put stress on your personal relationships. </a:t>
            </a:r>
          </a:p>
          <a:p>
            <a:pPr algn="just"/>
            <a:r>
              <a:rPr lang="en-GB" dirty="0">
                <a:latin typeface="Cordia New" pitchFamily="34" charset="-34"/>
                <a:cs typeface="Cordia New" pitchFamily="34" charset="-34"/>
              </a:rPr>
              <a:t>Living in poverty can mean:</a:t>
            </a:r>
          </a:p>
          <a:p>
            <a:pPr algn="just"/>
            <a:r>
              <a:rPr lang="en-GB" dirty="0">
                <a:latin typeface="Cordia New" pitchFamily="34" charset="-34"/>
                <a:cs typeface="Cordia New" pitchFamily="34" charset="-34"/>
              </a:rPr>
              <a:t>becoming isolated from family and friends;</a:t>
            </a:r>
          </a:p>
          <a:p>
            <a:pPr algn="just"/>
            <a:r>
              <a:rPr lang="en-GB" dirty="0">
                <a:latin typeface="Cordia New" pitchFamily="34" charset="-34"/>
                <a:cs typeface="Cordia New" pitchFamily="34" charset="-34"/>
              </a:rPr>
              <a:t>lacking hope and feeling powerless and excluded with little control over the decisions that affect your day to day life;</a:t>
            </a:r>
          </a:p>
          <a:p>
            <a:pPr algn="just"/>
            <a:r>
              <a:rPr lang="en-GB" dirty="0">
                <a:latin typeface="Cordia New" pitchFamily="34" charset="-34"/>
                <a:cs typeface="Cordia New" pitchFamily="34" charset="-34"/>
              </a:rPr>
              <a:t>lacking information about the supports and services available to you; </a:t>
            </a:r>
          </a:p>
          <a:p>
            <a:pPr algn="just"/>
            <a:r>
              <a:rPr lang="en-GB" dirty="0">
                <a:latin typeface="Cordia New" pitchFamily="34" charset="-34"/>
                <a:cs typeface="Cordia New" pitchFamily="34" charset="-34"/>
              </a:rPr>
              <a:t>having problems in getting your basic needs met and accessing decent housing, health services and schools and life long learning opportunities;</a:t>
            </a:r>
          </a:p>
          <a:p>
            <a:pPr algn="just"/>
            <a:r>
              <a:rPr lang="en-GB" dirty="0">
                <a:latin typeface="Cordia New" pitchFamily="34" charset="-34"/>
                <a:cs typeface="Cordia New" pitchFamily="34" charset="-34"/>
              </a:rPr>
              <a:t>living in an unsafe neighbourhood with high levels of crime and violence and poor environmental conditions or in a remote and isolated rural area;  </a:t>
            </a:r>
          </a:p>
          <a:p>
            <a:pPr algn="just"/>
            <a:r>
              <a:rPr lang="en-GB" dirty="0">
                <a:latin typeface="Cordia New" pitchFamily="34" charset="-34"/>
                <a:cs typeface="Cordia New" pitchFamily="34" charset="-34"/>
              </a:rPr>
              <a:t>going without very basic necessities because you may not be able to afford essential utilities like water, heat and electricity or to buy healthy food or new clothing or to use public transport;</a:t>
            </a:r>
          </a:p>
          <a:p>
            <a:pPr algn="just"/>
            <a:r>
              <a:rPr lang="en-GB" dirty="0">
                <a:latin typeface="Cordia New" pitchFamily="34" charset="-34"/>
                <a:cs typeface="Cordia New" pitchFamily="34" charset="-34"/>
              </a:rPr>
              <a:t>being unable to afford to buy medicines or visit the dentist;</a:t>
            </a:r>
          </a:p>
          <a:p>
            <a:pPr algn="just"/>
            <a:r>
              <a:rPr lang="en-GB" dirty="0">
                <a:latin typeface="Cordia New" pitchFamily="34" charset="-34"/>
                <a:cs typeface="Cordia New" pitchFamily="34" charset="-34"/>
              </a:rPr>
              <a:t>living from day to day with no savings or reserves for times of crisis such as losing a job or falling ill and thus falling into debt;</a:t>
            </a:r>
          </a:p>
          <a:p>
            <a:pPr algn="just"/>
            <a:r>
              <a:rPr lang="en-GB" dirty="0">
                <a:latin typeface="Cordia New" pitchFamily="34" charset="-34"/>
                <a:cs typeface="Cordia New" pitchFamily="34" charset="-34"/>
              </a:rPr>
              <a:t>being exploited and forced into illegal situations;</a:t>
            </a:r>
          </a:p>
          <a:p>
            <a:pPr algn="just"/>
            <a:r>
              <a:rPr lang="en-GB" dirty="0">
                <a:latin typeface="Cordia New" pitchFamily="34" charset="-34"/>
                <a:cs typeface="Cordia New" pitchFamily="34" charset="-34"/>
              </a:rPr>
              <a:t>experiencing racism and discrimination;</a:t>
            </a:r>
          </a:p>
          <a:p>
            <a:pPr algn="just"/>
            <a:r>
              <a:rPr lang="en-GB" dirty="0">
                <a:latin typeface="Cordia New" pitchFamily="34" charset="-34"/>
                <a:cs typeface="Cordia New" pitchFamily="34" charset="-34"/>
              </a:rPr>
              <a:t>being unable to participate in normal social and recreational life such as going to the pub or cinema or sports events or visiting friends or buying birthday presents for family members. 1</a:t>
            </a:r>
          </a:p>
        </p:txBody>
      </p:sp>
    </p:spTree>
    <p:extLst>
      <p:ext uri="{BB962C8B-B14F-4D97-AF65-F5344CB8AC3E}">
        <p14:creationId xmlns:p14="http://schemas.microsoft.com/office/powerpoint/2010/main" val="3328707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692696"/>
            <a:ext cx="8496944" cy="5904656"/>
          </a:xfrm>
        </p:spPr>
        <p:txBody>
          <a:bodyPr>
            <a:normAutofit fontScale="92500" lnSpcReduction="10000"/>
          </a:bodyPr>
          <a:lstStyle/>
          <a:p>
            <a:pPr marL="0" indent="0" algn="just">
              <a:buNone/>
            </a:pPr>
            <a:r>
              <a:rPr lang="es-ES" dirty="0">
                <a:latin typeface="Cordia New" pitchFamily="34" charset="-34"/>
                <a:cs typeface="Cordia New" pitchFamily="34" charset="-34"/>
              </a:rPr>
              <a:t>Las cifras de personas que carecen de lo básico para sobrevivir con un mínimo que garantice un nivel elemental de </a:t>
            </a:r>
            <a:r>
              <a:rPr lang="es-ES" dirty="0">
                <a:latin typeface="Cordia New" pitchFamily="34" charset="-34"/>
                <a:cs typeface="Cordia New" pitchFamily="34" charset="-34"/>
                <a:hlinkClick r:id="rId2"/>
              </a:rPr>
              <a:t>salud</a:t>
            </a:r>
            <a:r>
              <a:rPr lang="es-ES" dirty="0">
                <a:latin typeface="Cordia New" pitchFamily="34" charset="-34"/>
                <a:cs typeface="Cordia New" pitchFamily="34" charset="-34"/>
              </a:rPr>
              <a:t> son altas, como por ejemplo : más de 1.200 millones de seres humanos no tienen acceso a </a:t>
            </a:r>
            <a:r>
              <a:rPr lang="es-ES" dirty="0">
                <a:latin typeface="Cordia New" pitchFamily="34" charset="-34"/>
                <a:cs typeface="Cordia New" pitchFamily="34" charset="-34"/>
                <a:hlinkClick r:id="rId3"/>
              </a:rPr>
              <a:t>agua potable</a:t>
            </a:r>
            <a:r>
              <a:rPr lang="es-ES" dirty="0">
                <a:latin typeface="Cordia New" pitchFamily="34" charset="-34"/>
                <a:cs typeface="Cordia New" pitchFamily="34" charset="-34"/>
              </a:rPr>
              <a:t>; 1.000 millones carecen de vivienda estimable; existen 840 millones de personas mal nutridas, de los cuales 200 millones son </a:t>
            </a:r>
            <a:r>
              <a:rPr lang="es-ES" dirty="0">
                <a:latin typeface="Cordia New" pitchFamily="34" charset="-34"/>
                <a:cs typeface="Cordia New" pitchFamily="34" charset="-34"/>
                <a:hlinkClick r:id="rId4"/>
              </a:rPr>
              <a:t>niños</a:t>
            </a:r>
            <a:r>
              <a:rPr lang="es-ES" dirty="0">
                <a:latin typeface="Cordia New" pitchFamily="34" charset="-34"/>
                <a:cs typeface="Cordia New" pitchFamily="34" charset="-34"/>
              </a:rPr>
              <a:t> menores de cinco años, y 2.000 millones de personas padecen </a:t>
            </a:r>
            <a:r>
              <a:rPr lang="es-ES" dirty="0">
                <a:latin typeface="Cordia New" pitchFamily="34" charset="-34"/>
                <a:cs typeface="Cordia New" pitchFamily="34" charset="-34"/>
                <a:hlinkClick r:id="rId5"/>
              </a:rPr>
              <a:t>anemia</a:t>
            </a:r>
            <a:r>
              <a:rPr lang="es-ES" dirty="0">
                <a:latin typeface="Cordia New" pitchFamily="34" charset="-34"/>
                <a:cs typeface="Cordia New" pitchFamily="34" charset="-34"/>
              </a:rPr>
              <a:t> por falta de </a:t>
            </a:r>
            <a:r>
              <a:rPr lang="es-ES" dirty="0">
                <a:latin typeface="Cordia New" pitchFamily="34" charset="-34"/>
                <a:cs typeface="Cordia New" pitchFamily="34" charset="-34"/>
                <a:hlinkClick r:id="rId6"/>
              </a:rPr>
              <a:t>hierro</a:t>
            </a:r>
            <a:r>
              <a:rPr lang="es-ES" dirty="0">
                <a:latin typeface="Cordia New" pitchFamily="34" charset="-34"/>
                <a:cs typeface="Cordia New" pitchFamily="34" charset="-34"/>
              </a:rPr>
              <a:t>; 880 millones de personas no tienen acceso a servicios básicos de salud; y 2.000 millones de personas carecen de acceso a medicamentos esenciales. Para resumir, nada menos que el 80% de la </a:t>
            </a:r>
            <a:r>
              <a:rPr lang="es-ES" dirty="0">
                <a:latin typeface="Cordia New" pitchFamily="34" charset="-34"/>
                <a:cs typeface="Cordia New" pitchFamily="34" charset="-34"/>
                <a:hlinkClick r:id="rId7"/>
              </a:rPr>
              <a:t>población</a:t>
            </a:r>
            <a:r>
              <a:rPr lang="es-ES" dirty="0">
                <a:latin typeface="Cordia New" pitchFamily="34" charset="-34"/>
                <a:cs typeface="Cordia New" pitchFamily="34" charset="-34"/>
              </a:rPr>
              <a:t> mundial vive en </a:t>
            </a:r>
            <a:r>
              <a:rPr lang="es-ES" dirty="0">
                <a:latin typeface="Cordia New" pitchFamily="34" charset="-34"/>
                <a:cs typeface="Cordia New" pitchFamily="34" charset="-34"/>
                <a:hlinkClick r:id="rId8"/>
              </a:rPr>
              <a:t>la pobreza</a:t>
            </a:r>
            <a:r>
              <a:rPr lang="es-ES" dirty="0">
                <a:latin typeface="Cordia New" pitchFamily="34" charset="-34"/>
                <a:cs typeface="Cordia New" pitchFamily="34" charset="-34"/>
              </a:rPr>
              <a:t>. Cabe destacar que la falta de salud no es ni causa ni efecto de </a:t>
            </a:r>
            <a:r>
              <a:rPr lang="es-ES" dirty="0" smtClean="0">
                <a:latin typeface="Cordia New" pitchFamily="34" charset="-34"/>
                <a:cs typeface="Cordia New" pitchFamily="34" charset="-34"/>
              </a:rPr>
              <a:t>la </a:t>
            </a:r>
            <a:r>
              <a:rPr lang="es-ES" dirty="0" smtClean="0">
                <a:latin typeface="Cordia New" pitchFamily="34" charset="-34"/>
                <a:cs typeface="Cordia New" pitchFamily="34" charset="-34"/>
                <a:hlinkClick r:id="rId8"/>
              </a:rPr>
              <a:t>pobreza</a:t>
            </a:r>
            <a:r>
              <a:rPr lang="es-ES" dirty="0">
                <a:latin typeface="Cordia New" pitchFamily="34" charset="-34"/>
                <a:cs typeface="Cordia New" pitchFamily="34" charset="-34"/>
              </a:rPr>
              <a:t>, es un componente más de la misma, un hecho sustancial a ella y un parámetro que, quizás como ningún otro, ayuda a identificarla.</a:t>
            </a:r>
            <a:endParaRPr lang="en-GB" dirty="0">
              <a:latin typeface="Cordia New" pitchFamily="34" charset="-34"/>
              <a:cs typeface="Cordia New" pitchFamily="34" charset="-34"/>
            </a:endParaRPr>
          </a:p>
        </p:txBody>
      </p:sp>
    </p:spTree>
    <p:extLst>
      <p:ext uri="{BB962C8B-B14F-4D97-AF65-F5344CB8AC3E}">
        <p14:creationId xmlns:p14="http://schemas.microsoft.com/office/powerpoint/2010/main" val="53184768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332656"/>
            <a:ext cx="8291264" cy="5793507"/>
          </a:xfrm>
        </p:spPr>
        <p:txBody>
          <a:bodyPr>
            <a:normAutofit lnSpcReduction="10000"/>
          </a:bodyPr>
          <a:lstStyle/>
          <a:p>
            <a:pPr marL="0" indent="0" algn="just">
              <a:buNone/>
            </a:pPr>
            <a:r>
              <a:rPr lang="es-ES" dirty="0">
                <a:latin typeface="Cordia New" pitchFamily="34" charset="-34"/>
                <a:cs typeface="Cordia New" pitchFamily="34" charset="-34"/>
              </a:rPr>
              <a:t>La </a:t>
            </a:r>
            <a:r>
              <a:rPr lang="es-ES" dirty="0">
                <a:latin typeface="Cordia New" pitchFamily="34" charset="-34"/>
                <a:cs typeface="Cordia New" pitchFamily="34" charset="-34"/>
                <a:hlinkClick r:id="rId2"/>
              </a:rPr>
              <a:t>globalización</a:t>
            </a:r>
            <a:r>
              <a:rPr lang="es-ES" dirty="0">
                <a:latin typeface="Cordia New" pitchFamily="34" charset="-34"/>
                <a:cs typeface="Cordia New" pitchFamily="34" charset="-34"/>
              </a:rPr>
              <a:t>, como fenómeno, arroja, entre otros, un efecto inesperado, o sea que la población de los países pobres conoce perfectamente la riqueza y el desahogo con que se vive en otros lugares del mundo y es consciente de esas desigualdades. Se globalizan la </a:t>
            </a:r>
            <a:r>
              <a:rPr lang="es-ES" dirty="0">
                <a:latin typeface="Cordia New" pitchFamily="34" charset="-34"/>
                <a:cs typeface="Cordia New" pitchFamily="34" charset="-34"/>
                <a:hlinkClick r:id="rId3"/>
              </a:rPr>
              <a:t>información</a:t>
            </a:r>
            <a:r>
              <a:rPr lang="es-ES" dirty="0">
                <a:latin typeface="Cordia New" pitchFamily="34" charset="-34"/>
                <a:cs typeface="Cordia New" pitchFamily="34" charset="-34"/>
              </a:rPr>
              <a:t> y las corrientes financieras, pero no los </a:t>
            </a:r>
            <a:r>
              <a:rPr lang="es-ES" dirty="0">
                <a:latin typeface="Cordia New" pitchFamily="34" charset="-34"/>
                <a:cs typeface="Cordia New" pitchFamily="34" charset="-34"/>
                <a:hlinkClick r:id="rId4"/>
              </a:rPr>
              <a:t>derechos</a:t>
            </a:r>
            <a:r>
              <a:rPr lang="es-ES" dirty="0">
                <a:latin typeface="Cordia New" pitchFamily="34" charset="-34"/>
                <a:cs typeface="Cordia New" pitchFamily="34" charset="-34"/>
              </a:rPr>
              <a:t> de la gente, ni el </a:t>
            </a:r>
            <a:r>
              <a:rPr lang="es-ES" dirty="0">
                <a:latin typeface="Cordia New" pitchFamily="34" charset="-34"/>
                <a:cs typeface="Cordia New" pitchFamily="34" charset="-34"/>
                <a:hlinkClick r:id="rId5"/>
              </a:rPr>
              <a:t>desarrollo</a:t>
            </a:r>
            <a:r>
              <a:rPr lang="es-ES" dirty="0">
                <a:latin typeface="Cordia New" pitchFamily="34" charset="-34"/>
                <a:cs typeface="Cordia New" pitchFamily="34" charset="-34"/>
              </a:rPr>
              <a:t> humano, ni el bienestar. Este </a:t>
            </a:r>
            <a:r>
              <a:rPr lang="es-ES" dirty="0">
                <a:latin typeface="Cordia New" pitchFamily="34" charset="-34"/>
                <a:cs typeface="Cordia New" pitchFamily="34" charset="-34"/>
                <a:hlinkClick r:id="rId6"/>
              </a:rPr>
              <a:t>conocimiento</a:t>
            </a:r>
            <a:r>
              <a:rPr lang="es-ES" dirty="0">
                <a:latin typeface="Cordia New" pitchFamily="34" charset="-34"/>
                <a:cs typeface="Cordia New" pitchFamily="34" charset="-34"/>
              </a:rPr>
              <a:t> de la desigualdad, una vez referido a la propia situación de carencia de bienes y servicios básicos, es generador de frustración, de </a:t>
            </a:r>
            <a:r>
              <a:rPr lang="es-ES" dirty="0">
                <a:latin typeface="Cordia New" pitchFamily="34" charset="-34"/>
                <a:cs typeface="Cordia New" pitchFamily="34" charset="-34"/>
                <a:hlinkClick r:id="rId7"/>
              </a:rPr>
              <a:t>actitudes</a:t>
            </a:r>
            <a:r>
              <a:rPr lang="es-ES" dirty="0">
                <a:latin typeface="Cordia New" pitchFamily="34" charset="-34"/>
                <a:cs typeface="Cordia New" pitchFamily="34" charset="-34"/>
              </a:rPr>
              <a:t> desesperadas, de odio, de integrismo y de </a:t>
            </a:r>
            <a:r>
              <a:rPr lang="es-ES" dirty="0">
                <a:latin typeface="Cordia New" pitchFamily="34" charset="-34"/>
                <a:cs typeface="Cordia New" pitchFamily="34" charset="-34"/>
                <a:hlinkClick r:id="rId8"/>
              </a:rPr>
              <a:t>violencia</a:t>
            </a:r>
            <a:r>
              <a:rPr lang="es-ES" dirty="0">
                <a:latin typeface="Cordia New" pitchFamily="34" charset="-34"/>
                <a:cs typeface="Cordia New" pitchFamily="34" charset="-34"/>
              </a:rPr>
              <a:t>, y hasta de </a:t>
            </a:r>
            <a:r>
              <a:rPr lang="es-ES" dirty="0">
                <a:latin typeface="Cordia New" pitchFamily="34" charset="-34"/>
                <a:cs typeface="Cordia New" pitchFamily="34" charset="-34"/>
                <a:hlinkClick r:id="rId9"/>
              </a:rPr>
              <a:t>racismo</a:t>
            </a:r>
            <a:r>
              <a:rPr lang="es-ES" dirty="0">
                <a:latin typeface="Cordia New" pitchFamily="34" charset="-34"/>
                <a:cs typeface="Cordia New" pitchFamily="34" charset="-34"/>
              </a:rPr>
              <a:t>, y no son pocos, o sea nada menos que 3.000 millones de seres humanos pueden sufrir hoy en el mundo este sentimiento de injusticia.</a:t>
            </a:r>
            <a:endParaRPr lang="en-GB" dirty="0">
              <a:latin typeface="Cordia New" pitchFamily="34" charset="-34"/>
              <a:cs typeface="Cordia New" pitchFamily="34" charset="-34"/>
            </a:endParaRPr>
          </a:p>
        </p:txBody>
      </p:sp>
    </p:spTree>
    <p:extLst>
      <p:ext uri="{BB962C8B-B14F-4D97-AF65-F5344CB8AC3E}">
        <p14:creationId xmlns:p14="http://schemas.microsoft.com/office/powerpoint/2010/main" val="1279217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La </a:t>
            </a:r>
            <a:r>
              <a:rPr lang="en-GB" dirty="0" err="1" smtClean="0"/>
              <a:t>Pobreza</a:t>
            </a:r>
            <a:endParaRPr lang="en-GB" dirty="0"/>
          </a:p>
        </p:txBody>
      </p:sp>
      <p:sp>
        <p:nvSpPr>
          <p:cNvPr id="3" name="Content Placeholder 2"/>
          <p:cNvSpPr>
            <a:spLocks noGrp="1"/>
          </p:cNvSpPr>
          <p:nvPr>
            <p:ph idx="1"/>
          </p:nvPr>
        </p:nvSpPr>
        <p:spPr/>
        <p:txBody>
          <a:bodyPr>
            <a:normAutofit fontScale="77500" lnSpcReduction="20000"/>
          </a:bodyPr>
          <a:lstStyle/>
          <a:p>
            <a:pPr algn="just"/>
            <a:r>
              <a:rPr lang="es-ES" dirty="0">
                <a:latin typeface="Cordia New" pitchFamily="34" charset="-34"/>
                <a:cs typeface="Cordia New" pitchFamily="34" charset="-34"/>
              </a:rPr>
              <a:t>La Pobreza es la carencia de </a:t>
            </a:r>
            <a:r>
              <a:rPr lang="es-ES" dirty="0">
                <a:latin typeface="Cordia New" pitchFamily="34" charset="-34"/>
                <a:cs typeface="Cordia New" pitchFamily="34" charset="-34"/>
                <a:hlinkClick r:id="rId2"/>
              </a:rPr>
              <a:t>recursos</a:t>
            </a:r>
            <a:r>
              <a:rPr lang="es-ES" dirty="0">
                <a:latin typeface="Cordia New" pitchFamily="34" charset="-34"/>
                <a:cs typeface="Cordia New" pitchFamily="34" charset="-34"/>
              </a:rPr>
              <a:t> necesarios para satisfacer las necesidad de una población o </a:t>
            </a:r>
            <a:r>
              <a:rPr lang="es-ES" dirty="0">
                <a:latin typeface="Cordia New" pitchFamily="34" charset="-34"/>
                <a:cs typeface="Cordia New" pitchFamily="34" charset="-34"/>
                <a:hlinkClick r:id="rId3"/>
              </a:rPr>
              <a:t>grupo</a:t>
            </a:r>
            <a:r>
              <a:rPr lang="es-ES" dirty="0">
                <a:latin typeface="Cordia New" pitchFamily="34" charset="-34"/>
                <a:cs typeface="Cordia New" pitchFamily="34" charset="-34"/>
              </a:rPr>
              <a:t> de personas especificas, sin tampoco tener la capacidad y oportunidad de como producir esos recursos necesarios .</a:t>
            </a:r>
            <a:br>
              <a:rPr lang="es-ES" dirty="0">
                <a:latin typeface="Cordia New" pitchFamily="34" charset="-34"/>
                <a:cs typeface="Cordia New" pitchFamily="34" charset="-34"/>
              </a:rPr>
            </a:br>
            <a:r>
              <a:rPr lang="es-ES" dirty="0">
                <a:latin typeface="Cordia New" pitchFamily="34" charset="-34"/>
                <a:cs typeface="Cordia New" pitchFamily="34" charset="-34"/>
              </a:rPr>
              <a:t>Sin duda la pobreza es relativa y se mide de diferentes formas . La definición de pobreza exige el </a:t>
            </a:r>
            <a:r>
              <a:rPr lang="es-ES" dirty="0">
                <a:latin typeface="Cordia New" pitchFamily="34" charset="-34"/>
                <a:cs typeface="Cordia New" pitchFamily="34" charset="-34"/>
                <a:hlinkClick r:id="rId4"/>
              </a:rPr>
              <a:t>análisis</a:t>
            </a:r>
            <a:r>
              <a:rPr lang="es-ES" dirty="0">
                <a:latin typeface="Cordia New" pitchFamily="34" charset="-34"/>
                <a:cs typeface="Cordia New" pitchFamily="34" charset="-34"/>
              </a:rPr>
              <a:t> previo de la situación socioeconómica general de cada  área o región, y de los patrones culturales que expresan el </a:t>
            </a:r>
            <a:r>
              <a:rPr lang="es-ES" dirty="0">
                <a:latin typeface="Cordia New" pitchFamily="34" charset="-34"/>
                <a:cs typeface="Cordia New" pitchFamily="34" charset="-34"/>
                <a:hlinkClick r:id="rId5"/>
              </a:rPr>
              <a:t>estilo de vida</a:t>
            </a:r>
            <a:r>
              <a:rPr lang="es-ES" dirty="0">
                <a:latin typeface="Cordia New" pitchFamily="34" charset="-34"/>
                <a:cs typeface="Cordia New" pitchFamily="34" charset="-34"/>
              </a:rPr>
              <a:t> dominante en ella</a:t>
            </a:r>
            <a:r>
              <a:rPr lang="es-ES" dirty="0" smtClean="0">
                <a:latin typeface="Cordia New" pitchFamily="34" charset="-34"/>
                <a:cs typeface="Cordia New" pitchFamily="34" charset="-34"/>
              </a:rPr>
              <a:t>.</a:t>
            </a:r>
          </a:p>
          <a:p>
            <a:pPr algn="just"/>
            <a:endParaRPr lang="es-ES" dirty="0">
              <a:latin typeface="Cordia New" pitchFamily="34" charset="-34"/>
              <a:cs typeface="Cordia New" pitchFamily="34" charset="-34"/>
            </a:endParaRPr>
          </a:p>
          <a:p>
            <a:pPr algn="just"/>
            <a:r>
              <a:rPr lang="es-ES" dirty="0">
                <a:latin typeface="Cordia New" pitchFamily="34" charset="-34"/>
                <a:cs typeface="Cordia New" pitchFamily="34" charset="-34"/>
              </a:rPr>
              <a:t>Por ejemplo para un habitante de un país desarrollado ser pobre </a:t>
            </a:r>
            <a:r>
              <a:rPr lang="es-ES" dirty="0" smtClean="0">
                <a:latin typeface="Cordia New" pitchFamily="34" charset="-34"/>
                <a:cs typeface="Cordia New" pitchFamily="34" charset="-34"/>
              </a:rPr>
              <a:t>tal vez </a:t>
            </a:r>
            <a:r>
              <a:rPr lang="es-ES" dirty="0">
                <a:latin typeface="Cordia New" pitchFamily="34" charset="-34"/>
                <a:cs typeface="Cordia New" pitchFamily="34" charset="-34"/>
              </a:rPr>
              <a:t>signifique no tener automóvil, casa de verano, etcétera, mientras que en un país no desarrollado, en vías de desarrollo o subdesarrollado, signifique no tener que comer, vestir o con que curarse. Sin embargo, en sus </a:t>
            </a:r>
            <a:r>
              <a:rPr lang="es-ES" dirty="0" smtClean="0">
                <a:latin typeface="Cordia New" pitchFamily="34" charset="-34"/>
                <a:cs typeface="Cordia New" pitchFamily="34" charset="-34"/>
              </a:rPr>
              <a:t>respectivas </a:t>
            </a:r>
            <a:r>
              <a:rPr lang="es-ES" dirty="0" smtClean="0">
                <a:latin typeface="Cordia New" pitchFamily="34" charset="-34"/>
                <a:cs typeface="Cordia New" pitchFamily="34" charset="-34"/>
                <a:hlinkClick r:id="rId6"/>
              </a:rPr>
              <a:t>sociedades</a:t>
            </a:r>
            <a:r>
              <a:rPr lang="es-ES" dirty="0">
                <a:latin typeface="Cordia New" pitchFamily="34" charset="-34"/>
                <a:cs typeface="Cordia New" pitchFamily="34" charset="-34"/>
              </a:rPr>
              <a:t>, ambos son pobres, porque pertenecen al escalón más bajo de la </a:t>
            </a:r>
            <a:r>
              <a:rPr lang="es-ES" dirty="0">
                <a:latin typeface="Cordia New" pitchFamily="34" charset="-34"/>
                <a:cs typeface="Cordia New" pitchFamily="34" charset="-34"/>
                <a:hlinkClick r:id="rId7"/>
              </a:rPr>
              <a:t>distribución</a:t>
            </a:r>
            <a:r>
              <a:rPr lang="es-ES" dirty="0">
                <a:latin typeface="Cordia New" pitchFamily="34" charset="-34"/>
                <a:cs typeface="Cordia New" pitchFamily="34" charset="-34"/>
              </a:rPr>
              <a:t> del ingreso</a:t>
            </a:r>
          </a:p>
          <a:p>
            <a:endParaRPr lang="en-GB" dirty="0"/>
          </a:p>
        </p:txBody>
      </p:sp>
    </p:spTree>
    <p:extLst>
      <p:ext uri="{BB962C8B-B14F-4D97-AF65-F5344CB8AC3E}">
        <p14:creationId xmlns:p14="http://schemas.microsoft.com/office/powerpoint/2010/main" val="11593451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smtClean="0">
                <a:latin typeface="Cordia New" pitchFamily="34" charset="-34"/>
                <a:cs typeface="Cordia New" pitchFamily="34" charset="-34"/>
              </a:rPr>
              <a:t>Las características de la pobreza</a:t>
            </a:r>
            <a:endParaRPr lang="en-GB" dirty="0"/>
          </a:p>
        </p:txBody>
      </p:sp>
      <p:sp>
        <p:nvSpPr>
          <p:cNvPr id="3" name="Content Placeholder 2"/>
          <p:cNvSpPr>
            <a:spLocks noGrp="1"/>
          </p:cNvSpPr>
          <p:nvPr>
            <p:ph idx="1"/>
          </p:nvPr>
        </p:nvSpPr>
        <p:spPr/>
        <p:txBody>
          <a:bodyPr>
            <a:normAutofit fontScale="85000" lnSpcReduction="20000"/>
          </a:bodyPr>
          <a:lstStyle/>
          <a:p>
            <a:r>
              <a:rPr lang="es-ES" dirty="0">
                <a:latin typeface="Cordia New" pitchFamily="34" charset="-34"/>
                <a:cs typeface="Cordia New" pitchFamily="34" charset="-34"/>
              </a:rPr>
              <a:t>Las características de la pobreza son sus mismas cualidades intrínsecas y va arraigada y sujeta a la falta de uno u otro renglón socioeconómico :</a:t>
            </a:r>
          </a:p>
          <a:p>
            <a:r>
              <a:rPr lang="es-ES" dirty="0">
                <a:latin typeface="Cordia New" pitchFamily="34" charset="-34"/>
                <a:cs typeface="Cordia New" pitchFamily="34" charset="-34"/>
              </a:rPr>
              <a:t>Falta de Salud</a:t>
            </a:r>
          </a:p>
          <a:p>
            <a:r>
              <a:rPr lang="es-ES" dirty="0">
                <a:latin typeface="Cordia New" pitchFamily="34" charset="-34"/>
                <a:cs typeface="Cordia New" pitchFamily="34" charset="-34"/>
              </a:rPr>
              <a:t>Falta de Vivienda</a:t>
            </a:r>
          </a:p>
          <a:p>
            <a:r>
              <a:rPr lang="es-ES" dirty="0">
                <a:latin typeface="Cordia New" pitchFamily="34" charset="-34"/>
                <a:cs typeface="Cordia New" pitchFamily="34" charset="-34"/>
              </a:rPr>
              <a:t>Falta de Ingresos</a:t>
            </a:r>
          </a:p>
          <a:p>
            <a:r>
              <a:rPr lang="es-ES" dirty="0">
                <a:latin typeface="Cordia New" pitchFamily="34" charset="-34"/>
                <a:cs typeface="Cordia New" pitchFamily="34" charset="-34"/>
              </a:rPr>
              <a:t>Falta de Empleo</a:t>
            </a:r>
          </a:p>
          <a:p>
            <a:r>
              <a:rPr lang="es-ES" dirty="0">
                <a:latin typeface="Cordia New" pitchFamily="34" charset="-34"/>
                <a:cs typeface="Cordia New" pitchFamily="34" charset="-34"/>
              </a:rPr>
              <a:t>Falta de </a:t>
            </a:r>
            <a:r>
              <a:rPr lang="es-ES" dirty="0">
                <a:latin typeface="Cordia New" pitchFamily="34" charset="-34"/>
                <a:cs typeface="Cordia New" pitchFamily="34" charset="-34"/>
                <a:hlinkClick r:id="rId2"/>
              </a:rPr>
              <a:t>Agricultura</a:t>
            </a:r>
            <a:r>
              <a:rPr lang="es-ES" dirty="0">
                <a:latin typeface="Cordia New" pitchFamily="34" charset="-34"/>
                <a:cs typeface="Cordia New" pitchFamily="34" charset="-34"/>
              </a:rPr>
              <a:t> estable</a:t>
            </a:r>
          </a:p>
          <a:p>
            <a:r>
              <a:rPr lang="es-ES" dirty="0">
                <a:latin typeface="Cordia New" pitchFamily="34" charset="-34"/>
                <a:cs typeface="Cordia New" pitchFamily="34" charset="-34"/>
              </a:rPr>
              <a:t>Falta de Nutrición</a:t>
            </a:r>
          </a:p>
          <a:p>
            <a:r>
              <a:rPr lang="es-ES" dirty="0">
                <a:latin typeface="Cordia New" pitchFamily="34" charset="-34"/>
                <a:cs typeface="Cordia New" pitchFamily="34" charset="-34"/>
              </a:rPr>
              <a:t>Falta de Tecnología</a:t>
            </a:r>
          </a:p>
          <a:p>
            <a:r>
              <a:rPr lang="es-ES" dirty="0">
                <a:latin typeface="Cordia New" pitchFamily="34" charset="-34"/>
                <a:cs typeface="Cordia New" pitchFamily="34" charset="-34"/>
              </a:rPr>
              <a:t>Falta de Educación</a:t>
            </a:r>
          </a:p>
          <a:p>
            <a:r>
              <a:rPr lang="es-ES" dirty="0">
                <a:latin typeface="Cordia New" pitchFamily="34" charset="-34"/>
                <a:cs typeface="Cordia New" pitchFamily="34" charset="-34"/>
              </a:rPr>
              <a:t>Mortalidad infantil</a:t>
            </a:r>
          </a:p>
          <a:p>
            <a:endParaRPr lang="en-GB" dirty="0"/>
          </a:p>
        </p:txBody>
      </p:sp>
    </p:spTree>
    <p:extLst>
      <p:ext uri="{BB962C8B-B14F-4D97-AF65-F5344CB8AC3E}">
        <p14:creationId xmlns:p14="http://schemas.microsoft.com/office/powerpoint/2010/main" val="5835532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16632"/>
            <a:ext cx="8229600" cy="1143000"/>
          </a:xfrm>
        </p:spPr>
        <p:txBody>
          <a:bodyPr/>
          <a:lstStyle/>
          <a:p>
            <a:r>
              <a:rPr lang="en-GB" dirty="0" err="1"/>
              <a:t>Tipos</a:t>
            </a:r>
            <a:r>
              <a:rPr lang="en-GB" dirty="0"/>
              <a:t> de </a:t>
            </a:r>
            <a:r>
              <a:rPr lang="en-GB" dirty="0" err="1"/>
              <a:t>Pobreza</a:t>
            </a:r>
            <a:endParaRPr lang="en-GB" dirty="0"/>
          </a:p>
        </p:txBody>
      </p:sp>
      <p:sp>
        <p:nvSpPr>
          <p:cNvPr id="3" name="Content Placeholder 2"/>
          <p:cNvSpPr>
            <a:spLocks noGrp="1"/>
          </p:cNvSpPr>
          <p:nvPr>
            <p:ph idx="1"/>
          </p:nvPr>
        </p:nvSpPr>
        <p:spPr>
          <a:xfrm>
            <a:off x="0" y="1052736"/>
            <a:ext cx="9144000" cy="5328592"/>
          </a:xfrm>
        </p:spPr>
        <p:txBody>
          <a:bodyPr>
            <a:normAutofit fontScale="77500" lnSpcReduction="20000"/>
          </a:bodyPr>
          <a:lstStyle/>
          <a:p>
            <a:pPr marL="0" indent="0" algn="just">
              <a:buNone/>
            </a:pPr>
            <a:r>
              <a:rPr lang="es-ES" dirty="0">
                <a:latin typeface="Cordia New" pitchFamily="34" charset="-34"/>
                <a:cs typeface="Cordia New" pitchFamily="34" charset="-34"/>
              </a:rPr>
              <a:t>Según varios autores y estudios del </a:t>
            </a:r>
            <a:r>
              <a:rPr lang="es-ES" dirty="0">
                <a:latin typeface="Cordia New" pitchFamily="34" charset="-34"/>
                <a:cs typeface="Cordia New" pitchFamily="34" charset="-34"/>
                <a:hlinkClick r:id="rId2"/>
              </a:rPr>
              <a:t>Banco Mundial</a:t>
            </a:r>
            <a:r>
              <a:rPr lang="es-ES" dirty="0">
                <a:latin typeface="Cordia New" pitchFamily="34" charset="-34"/>
                <a:cs typeface="Cordia New" pitchFamily="34" charset="-34"/>
              </a:rPr>
              <a:t>, el </a:t>
            </a:r>
            <a:r>
              <a:rPr lang="es-ES" dirty="0">
                <a:latin typeface="Cordia New" pitchFamily="34" charset="-34"/>
                <a:cs typeface="Cordia New" pitchFamily="34" charset="-34"/>
                <a:hlinkClick r:id="rId3"/>
              </a:rPr>
              <a:t>Banco</a:t>
            </a:r>
            <a:r>
              <a:rPr lang="es-ES" dirty="0">
                <a:latin typeface="Cordia New" pitchFamily="34" charset="-34"/>
                <a:cs typeface="Cordia New" pitchFamily="34" charset="-34"/>
              </a:rPr>
              <a:t> Interamericano de Desarrollo, y el Fondo Monetario Internacional, existen dos tipos de pobreza bases :</a:t>
            </a:r>
          </a:p>
          <a:p>
            <a:pPr marL="0" indent="0">
              <a:buNone/>
            </a:pPr>
            <a:endParaRPr lang="es-ES" b="1" dirty="0" smtClean="0">
              <a:latin typeface="Cordia New" pitchFamily="34" charset="-34"/>
              <a:cs typeface="Cordia New" pitchFamily="34" charset="-34"/>
            </a:endParaRPr>
          </a:p>
          <a:p>
            <a:pPr marL="0" indent="0">
              <a:buNone/>
            </a:pPr>
            <a:r>
              <a:rPr lang="es-ES" b="1" dirty="0" smtClean="0">
                <a:latin typeface="Cordia New" pitchFamily="34" charset="-34"/>
                <a:cs typeface="Cordia New" pitchFamily="34" charset="-34"/>
              </a:rPr>
              <a:t>La </a:t>
            </a:r>
            <a:r>
              <a:rPr lang="es-ES" b="1" dirty="0">
                <a:latin typeface="Cordia New" pitchFamily="34" charset="-34"/>
                <a:cs typeface="Cordia New" pitchFamily="34" charset="-34"/>
              </a:rPr>
              <a:t>Pobreza Absoluta y La Pobreza </a:t>
            </a:r>
            <a:r>
              <a:rPr lang="es-ES" b="1" dirty="0" smtClean="0">
                <a:latin typeface="Cordia New" pitchFamily="34" charset="-34"/>
                <a:cs typeface="Cordia New" pitchFamily="34" charset="-34"/>
              </a:rPr>
              <a:t>Relativa.</a:t>
            </a:r>
          </a:p>
          <a:p>
            <a:pPr marL="0" indent="0">
              <a:buNone/>
            </a:pPr>
            <a:endParaRPr lang="es-ES" dirty="0" smtClean="0">
              <a:latin typeface="Cordia New" pitchFamily="34" charset="-34"/>
              <a:cs typeface="Cordia New" pitchFamily="34" charset="-34"/>
            </a:endParaRPr>
          </a:p>
          <a:p>
            <a:pPr marL="0" indent="0">
              <a:buNone/>
            </a:pPr>
            <a:r>
              <a:rPr lang="es-ES" b="1" u="sng" dirty="0" smtClean="0">
                <a:latin typeface="Cordia New" pitchFamily="34" charset="-34"/>
                <a:cs typeface="Cordia New" pitchFamily="34" charset="-34"/>
              </a:rPr>
              <a:t>Pobreza </a:t>
            </a:r>
            <a:r>
              <a:rPr lang="es-ES" b="1" u="sng" dirty="0">
                <a:latin typeface="Cordia New" pitchFamily="34" charset="-34"/>
                <a:cs typeface="Cordia New" pitchFamily="34" charset="-34"/>
              </a:rPr>
              <a:t>Absoluta</a:t>
            </a:r>
            <a:r>
              <a:rPr lang="es-ES" b="1" u="sng" dirty="0" smtClean="0">
                <a:latin typeface="Cordia New" pitchFamily="34" charset="-34"/>
                <a:cs typeface="Cordia New" pitchFamily="34" charset="-34"/>
              </a:rPr>
              <a:t>:</a:t>
            </a:r>
          </a:p>
          <a:p>
            <a:pPr marL="0" indent="0">
              <a:buNone/>
            </a:pPr>
            <a:r>
              <a:rPr lang="es-ES" dirty="0">
                <a:latin typeface="Cordia New" pitchFamily="34" charset="-34"/>
                <a:cs typeface="Cordia New" pitchFamily="34" charset="-34"/>
              </a:rPr>
              <a:t/>
            </a:r>
            <a:br>
              <a:rPr lang="es-ES" dirty="0">
                <a:latin typeface="Cordia New" pitchFamily="34" charset="-34"/>
                <a:cs typeface="Cordia New" pitchFamily="34" charset="-34"/>
              </a:rPr>
            </a:br>
            <a:r>
              <a:rPr lang="es-ES" dirty="0">
                <a:latin typeface="Cordia New" pitchFamily="34" charset="-34"/>
                <a:cs typeface="Cordia New" pitchFamily="34" charset="-34"/>
              </a:rPr>
              <a:t>En el primer caso se estipula que se debe diferenciar a los pobres de los no pobres, estableciendo una canasta mínima, de </a:t>
            </a:r>
            <a:r>
              <a:rPr lang="es-ES" dirty="0">
                <a:latin typeface="Cordia New" pitchFamily="34" charset="-34"/>
                <a:cs typeface="Cordia New" pitchFamily="34" charset="-34"/>
                <a:hlinkClick r:id="rId4"/>
              </a:rPr>
              <a:t>consumo</a:t>
            </a:r>
            <a:r>
              <a:rPr lang="es-ES" dirty="0">
                <a:latin typeface="Cordia New" pitchFamily="34" charset="-34"/>
                <a:cs typeface="Cordia New" pitchFamily="34" charset="-34"/>
              </a:rPr>
              <a:t> representativa de las necesidades de la sociedad que se pretende analizar. Esta </a:t>
            </a:r>
            <a:r>
              <a:rPr lang="es-ES" dirty="0">
                <a:latin typeface="Cordia New" pitchFamily="34" charset="-34"/>
                <a:cs typeface="Cordia New" pitchFamily="34" charset="-34"/>
                <a:hlinkClick r:id="rId5"/>
              </a:rPr>
              <a:t>metodología</a:t>
            </a:r>
            <a:r>
              <a:rPr lang="es-ES" dirty="0">
                <a:latin typeface="Cordia New" pitchFamily="34" charset="-34"/>
                <a:cs typeface="Cordia New" pitchFamily="34" charset="-34"/>
              </a:rPr>
              <a:t> permite detectar la pobreza </a:t>
            </a:r>
            <a:r>
              <a:rPr lang="es-ES" dirty="0">
                <a:latin typeface="Cordia New" pitchFamily="34" charset="-34"/>
                <a:cs typeface="Cordia New" pitchFamily="34" charset="-34"/>
                <a:hlinkClick r:id="rId6"/>
              </a:rPr>
              <a:t>crítica</a:t>
            </a:r>
            <a:r>
              <a:rPr lang="es-ES" dirty="0">
                <a:latin typeface="Cordia New" pitchFamily="34" charset="-34"/>
                <a:cs typeface="Cordia New" pitchFamily="34" charset="-34"/>
              </a:rPr>
              <a:t>, y dentro de ella la pobreza extrema.</a:t>
            </a:r>
          </a:p>
          <a:p>
            <a:pPr marL="0" indent="0" algn="just">
              <a:buNone/>
            </a:pPr>
            <a:endParaRPr lang="es-ES" dirty="0" smtClean="0">
              <a:latin typeface="Cordia New" pitchFamily="34" charset="-34"/>
              <a:cs typeface="Cordia New" pitchFamily="34" charset="-34"/>
            </a:endParaRPr>
          </a:p>
          <a:p>
            <a:pPr marL="0" indent="0" algn="just">
              <a:buNone/>
            </a:pPr>
            <a:r>
              <a:rPr lang="es-ES" dirty="0" smtClean="0">
                <a:latin typeface="Cordia New" pitchFamily="34" charset="-34"/>
                <a:cs typeface="Cordia New" pitchFamily="34" charset="-34"/>
              </a:rPr>
              <a:t>La </a:t>
            </a:r>
            <a:r>
              <a:rPr lang="es-ES" dirty="0">
                <a:latin typeface="Cordia New" pitchFamily="34" charset="-34"/>
                <a:cs typeface="Cordia New" pitchFamily="34" charset="-34"/>
              </a:rPr>
              <a:t>línea de pobreza crítica se determina en base al </a:t>
            </a:r>
            <a:r>
              <a:rPr lang="es-ES" dirty="0">
                <a:latin typeface="Cordia New" pitchFamily="34" charset="-34"/>
                <a:cs typeface="Cordia New" pitchFamily="34" charset="-34"/>
                <a:hlinkClick r:id="rId7"/>
              </a:rPr>
              <a:t>costo</a:t>
            </a:r>
            <a:r>
              <a:rPr lang="es-ES" dirty="0">
                <a:latin typeface="Cordia New" pitchFamily="34" charset="-34"/>
                <a:cs typeface="Cordia New" pitchFamily="34" charset="-34"/>
              </a:rPr>
              <a:t> total de la canasta de consumo, que incluye los </a:t>
            </a:r>
            <a:r>
              <a:rPr lang="es-ES" dirty="0">
                <a:latin typeface="Cordia New" pitchFamily="34" charset="-34"/>
                <a:cs typeface="Cordia New" pitchFamily="34" charset="-34"/>
                <a:hlinkClick r:id="rId8"/>
              </a:rPr>
              <a:t>gastos</a:t>
            </a:r>
            <a:r>
              <a:rPr lang="es-ES" dirty="0">
                <a:latin typeface="Cordia New" pitchFamily="34" charset="-34"/>
                <a:cs typeface="Cordia New" pitchFamily="34" charset="-34"/>
              </a:rPr>
              <a:t> de </a:t>
            </a:r>
            <a:r>
              <a:rPr lang="es-ES" dirty="0">
                <a:latin typeface="Cordia New" pitchFamily="34" charset="-34"/>
                <a:cs typeface="Cordia New" pitchFamily="34" charset="-34"/>
                <a:hlinkClick r:id="rId9"/>
              </a:rPr>
              <a:t>alimentación</a:t>
            </a:r>
            <a:r>
              <a:rPr lang="es-ES" dirty="0">
                <a:latin typeface="Cordia New" pitchFamily="34" charset="-34"/>
                <a:cs typeface="Cordia New" pitchFamily="34" charset="-34"/>
              </a:rPr>
              <a:t>, vivienda, salud, vestido y otros. La línea de pobreza extrema considera sólo los gastos de alimentación.</a:t>
            </a:r>
          </a:p>
          <a:p>
            <a:endParaRPr lang="en-GB" dirty="0"/>
          </a:p>
        </p:txBody>
      </p:sp>
    </p:spTree>
    <p:extLst>
      <p:ext uri="{BB962C8B-B14F-4D97-AF65-F5344CB8AC3E}">
        <p14:creationId xmlns:p14="http://schemas.microsoft.com/office/powerpoint/2010/main" val="40943617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smtClean="0"/>
              <a:t>Pobreza Relativa</a:t>
            </a:r>
            <a:endParaRPr lang="en-GB" dirty="0"/>
          </a:p>
        </p:txBody>
      </p:sp>
      <p:sp>
        <p:nvSpPr>
          <p:cNvPr id="3" name="Content Placeholder 2"/>
          <p:cNvSpPr>
            <a:spLocks noGrp="1"/>
          </p:cNvSpPr>
          <p:nvPr>
            <p:ph idx="1"/>
          </p:nvPr>
        </p:nvSpPr>
        <p:spPr>
          <a:xfrm>
            <a:off x="395536" y="1124744"/>
            <a:ext cx="8568952" cy="5001419"/>
          </a:xfrm>
        </p:spPr>
        <p:txBody>
          <a:bodyPr>
            <a:normAutofit/>
          </a:bodyPr>
          <a:lstStyle/>
          <a:p>
            <a:pPr marL="0" indent="0" algn="just">
              <a:buNone/>
            </a:pPr>
            <a:r>
              <a:rPr lang="es-ES" dirty="0" smtClean="0"/>
              <a:t/>
            </a:r>
            <a:br>
              <a:rPr lang="es-ES" dirty="0" smtClean="0"/>
            </a:br>
            <a:r>
              <a:rPr lang="es-ES" dirty="0">
                <a:latin typeface="Cordia New" pitchFamily="34" charset="-34"/>
                <a:cs typeface="Cordia New" pitchFamily="34" charset="-34"/>
              </a:rPr>
              <a:t>La pobreza relativa trata que la misma es relativa de las ciudades, campos, países, situaciones geográficas, etcétera . Por ejemplo la pobreza en el Desierto del Sahara es diferente a la pobreza en las montañas de Constanza, o la de la urbe de Suiza, Noruega o Suecia.</a:t>
            </a:r>
            <a:r>
              <a:rPr lang="es-ES" dirty="0" smtClean="0">
                <a:latin typeface="Cordia New" pitchFamily="34" charset="-34"/>
                <a:cs typeface="Cordia New" pitchFamily="34" charset="-34"/>
              </a:rPr>
              <a:t/>
            </a:r>
            <a:br>
              <a:rPr lang="es-ES" dirty="0" smtClean="0">
                <a:latin typeface="Cordia New" pitchFamily="34" charset="-34"/>
                <a:cs typeface="Cordia New" pitchFamily="34" charset="-34"/>
              </a:rPr>
            </a:br>
            <a:r>
              <a:rPr lang="es-ES" dirty="0">
                <a:latin typeface="Cordia New" pitchFamily="34" charset="-34"/>
                <a:cs typeface="Cordia New" pitchFamily="34" charset="-34"/>
              </a:rPr>
              <a:t>En ese sentido cada sociedad, cada país, o cada "modus vivendi" tiene un nivel o canal de pobreza, viéndolo desde el punto de vista de la relatividad de las cosas. Dentro de esta pobreza podemos subdividir la misma en varios factores significativos para evaluar dichos niveles y estándares.</a:t>
            </a:r>
            <a:endParaRPr lang="en-GB" dirty="0">
              <a:latin typeface="Cordia New" pitchFamily="34" charset="-34"/>
              <a:cs typeface="Cordia New" pitchFamily="34" charset="-34"/>
            </a:endParaRPr>
          </a:p>
        </p:txBody>
      </p:sp>
    </p:spTree>
    <p:extLst>
      <p:ext uri="{BB962C8B-B14F-4D97-AF65-F5344CB8AC3E}">
        <p14:creationId xmlns:p14="http://schemas.microsoft.com/office/powerpoint/2010/main" val="351491577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82</TotalTime>
  <Words>997</Words>
  <Application>Microsoft Office PowerPoint</Application>
  <PresentationFormat>On-screen Show (4:3)</PresentationFormat>
  <Paragraphs>113</Paragraphs>
  <Slides>37</Slides>
  <Notes>0</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Office Theme</vt:lpstr>
      <vt:lpstr>La Pobreza</vt:lpstr>
      <vt:lpstr>En esta lección vamos a……</vt:lpstr>
      <vt:lpstr>PowerPoint Presentation</vt:lpstr>
      <vt:lpstr>PowerPoint Presentation</vt:lpstr>
      <vt:lpstr>PowerPoint Presentation</vt:lpstr>
      <vt:lpstr>La Pobreza</vt:lpstr>
      <vt:lpstr>Las características de la pobreza</vt:lpstr>
      <vt:lpstr>Tipos de Pobreza</vt:lpstr>
      <vt:lpstr>Pobreza Relativa</vt:lpstr>
      <vt:lpstr>Pobreza Educativa  </vt:lpstr>
      <vt:lpstr>Pobreza de Espacio Habitacional</vt:lpstr>
      <vt:lpstr>Pobreza de Servicios</vt:lpstr>
      <vt:lpstr>Pobreza de Seguridad Social</vt:lpstr>
      <vt:lpstr>PowerPoint Presentation</vt:lpstr>
      <vt:lpstr>Pobreza de Salud</vt:lpstr>
      <vt:lpstr>Factores que influyen en la pobreza</vt:lpstr>
      <vt:lpstr>La Salud</vt:lpstr>
      <vt:lpstr>La Nutrición</vt:lpstr>
      <vt:lpstr>Problemas de tierra, invasiones territoriales, y problemas migratorios</vt:lpstr>
      <vt:lpstr>PowerPoint Presentation</vt:lpstr>
      <vt:lpstr>PowerPoint Presentation</vt:lpstr>
      <vt:lpstr>Problemas climáticos</vt:lpstr>
      <vt:lpstr>PowerPoint Presentation</vt:lpstr>
      <vt:lpstr>Guerras</vt:lpstr>
      <vt:lpstr>Problemas Gubernamentales</vt:lpstr>
      <vt:lpstr>PowerPoint Presentation</vt:lpstr>
      <vt:lpstr>Las dictaduras</vt:lpstr>
      <vt:lpstr>La Corrupción Gubernamental</vt:lpstr>
      <vt:lpstr>Narcotráfico y lavado de dinero</vt:lpstr>
      <vt:lpstr>PowerPoint Presentation</vt:lpstr>
      <vt:lpstr>PowerPoint Presentation</vt:lpstr>
      <vt:lpstr>PowerPoint Presentation</vt:lpstr>
      <vt:lpstr>PowerPoint Presentation</vt:lpstr>
      <vt:lpstr>PowerPoint Presentation</vt:lpstr>
      <vt:lpstr>Lucha Contra la pobreza</vt:lpstr>
      <vt:lpstr>Wiki Resources http://aquinasgrammarspanish.wikispaces.com/La+sociedad</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Pobreza</dc:title>
  <dc:creator>Seana Maguire</dc:creator>
  <cp:lastModifiedBy>Seana Maguire</cp:lastModifiedBy>
  <cp:revision>11</cp:revision>
  <dcterms:created xsi:type="dcterms:W3CDTF">2012-01-01T22:19:23Z</dcterms:created>
  <dcterms:modified xsi:type="dcterms:W3CDTF">2012-01-09T20:28:57Z</dcterms:modified>
</cp:coreProperties>
</file>